
<file path=[Content_Types].xml><?xml version="1.0" encoding="utf-8"?>
<Types xmlns="http://schemas.openxmlformats.org/package/2006/content-types">
  <Default Extension="png" ContentType="image/png"/>
  <Default Extension="tmp"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25" r:id="rId2"/>
    <p:sldId id="326" r:id="rId3"/>
    <p:sldId id="327" r:id="rId4"/>
    <p:sldId id="328" r:id="rId5"/>
    <p:sldId id="329" r:id="rId6"/>
    <p:sldId id="330" r:id="rId7"/>
    <p:sldId id="299" r:id="rId8"/>
    <p:sldId id="300" r:id="rId9"/>
    <p:sldId id="324" r:id="rId10"/>
    <p:sldId id="259" r:id="rId11"/>
    <p:sldId id="260" r:id="rId12"/>
    <p:sldId id="319" r:id="rId13"/>
    <p:sldId id="262" r:id="rId14"/>
    <p:sldId id="263" r:id="rId15"/>
    <p:sldId id="264" r:id="rId16"/>
    <p:sldId id="271" r:id="rId17"/>
    <p:sldId id="291" r:id="rId18"/>
    <p:sldId id="334" r:id="rId19"/>
    <p:sldId id="335" r:id="rId20"/>
    <p:sldId id="336" r:id="rId21"/>
    <p:sldId id="337" r:id="rId22"/>
    <p:sldId id="333" r:id="rId23"/>
    <p:sldId id="338" r:id="rId24"/>
    <p:sldId id="332" r:id="rId25"/>
    <p:sldId id="339"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96" autoAdjust="0"/>
    <p:restoredTop sz="94662" autoAdjust="0"/>
  </p:normalViewPr>
  <p:slideViewPr>
    <p:cSldViewPr>
      <p:cViewPr>
        <p:scale>
          <a:sx n="77" d="100"/>
          <a:sy n="77" d="100"/>
        </p:scale>
        <p:origin x="-1422" y="210"/>
      </p:cViewPr>
      <p:guideLst>
        <p:guide orient="horz" pos="2160"/>
        <p:guide pos="2880"/>
      </p:guideLst>
    </p:cSldViewPr>
  </p:slideViewPr>
  <p:outlineViewPr>
    <p:cViewPr>
      <p:scale>
        <a:sx n="33" d="100"/>
        <a:sy n="33" d="100"/>
      </p:scale>
      <p:origin x="0" y="4728"/>
    </p:cViewPr>
  </p:outlineViewPr>
  <p:notesTextViewPr>
    <p:cViewPr>
      <p:scale>
        <a:sx n="1" d="1"/>
        <a:sy n="1" d="1"/>
      </p:scale>
      <p:origin x="0" y="0"/>
    </p:cViewPr>
  </p:notesTextViewPr>
  <p:sorterViewPr>
    <p:cViewPr>
      <p:scale>
        <a:sx n="100" d="100"/>
        <a:sy n="100" d="100"/>
      </p:scale>
      <p:origin x="0" y="31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E48083B-6C63-4C07-B604-3D07A388E2C3}" type="datetimeFigureOut">
              <a:rPr lang="fr-FR" smtClean="0"/>
              <a:t>18/02/2018</a:t>
            </a:fld>
            <a:endParaRPr lang="fr-FR" dirty="0"/>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42A09-C6FD-4D4D-9DCE-2454BF525AA4}" type="slidenum">
              <a:rPr lang="fr-FR" smtClean="0"/>
              <a:t>‹N°›</a:t>
            </a:fld>
            <a:endParaRPr lang="fr-FR" dirty="0"/>
          </a:p>
        </p:txBody>
      </p:sp>
    </p:spTree>
    <p:extLst>
      <p:ext uri="{BB962C8B-B14F-4D97-AF65-F5344CB8AC3E}">
        <p14:creationId xmlns:p14="http://schemas.microsoft.com/office/powerpoint/2010/main" val="3350334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lstStyle/>
          <a:p>
            <a:endParaRPr lang="fr-FR" sz="2000" dirty="0"/>
          </a:p>
        </p:txBody>
      </p:sp>
      <p:sp>
        <p:nvSpPr>
          <p:cNvPr id="4" name="Espace réservé du numéro de diapositive 3"/>
          <p:cNvSpPr>
            <a:spLocks noGrp="1"/>
          </p:cNvSpPr>
          <p:nvPr>
            <p:ph type="sldNum" sz="quarter" idx="10"/>
          </p:nvPr>
        </p:nvSpPr>
        <p:spPr/>
        <p:txBody>
          <a:bodyPr/>
          <a:lstStyle/>
          <a:p>
            <a:fld id="{4CB42A09-C6FD-4D4D-9DCE-2454BF525AA4}" type="slidenum">
              <a:rPr lang="fr-FR" smtClean="0"/>
              <a:t>14</a:t>
            </a:fld>
            <a:endParaRPr lang="fr-FR" dirty="0"/>
          </a:p>
        </p:txBody>
      </p:sp>
    </p:spTree>
    <p:extLst>
      <p:ext uri="{BB962C8B-B14F-4D97-AF65-F5344CB8AC3E}">
        <p14:creationId xmlns:p14="http://schemas.microsoft.com/office/powerpoint/2010/main" val="409281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1147019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294388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9"/>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145256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286990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261891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22111383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2875455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142671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337670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208918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F08C685D-3EF1-4DE5-87D7-8221033CA2F2}" type="datetimeFigureOut">
              <a:rPr lang="fr-FR" smtClean="0"/>
              <a:t>18/02/2018</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4F676A97-7983-4D34-91BA-F7E9E33AD771}" type="slidenum">
              <a:rPr lang="fr-FR" smtClean="0"/>
              <a:t>‹N°›</a:t>
            </a:fld>
            <a:endParaRPr lang="fr-FR" dirty="0"/>
          </a:p>
        </p:txBody>
      </p:sp>
    </p:spTree>
    <p:extLst>
      <p:ext uri="{BB962C8B-B14F-4D97-AF65-F5344CB8AC3E}">
        <p14:creationId xmlns:p14="http://schemas.microsoft.com/office/powerpoint/2010/main" val="35178917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8C685D-3EF1-4DE5-87D7-8221033CA2F2}" type="datetimeFigureOut">
              <a:rPr lang="fr-FR" smtClean="0"/>
              <a:t>18/02/2018</a:t>
            </a:fld>
            <a:endParaRPr lang="fr-FR" dirty="0"/>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676A97-7983-4D34-91BA-F7E9E33AD771}" type="slidenum">
              <a:rPr lang="fr-FR" smtClean="0"/>
              <a:t>‹N°›</a:t>
            </a:fld>
            <a:endParaRPr lang="fr-FR" dirty="0"/>
          </a:p>
        </p:txBody>
      </p:sp>
    </p:spTree>
    <p:extLst>
      <p:ext uri="{BB962C8B-B14F-4D97-AF65-F5344CB8AC3E}">
        <p14:creationId xmlns:p14="http://schemas.microsoft.com/office/powerpoint/2010/main" val="9784525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G"/><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395536" y="260649"/>
            <a:ext cx="8229600" cy="1080120"/>
          </a:xfrm>
          <a:noFill/>
        </p:spPr>
        <p:txBody>
          <a:bodyPr>
            <a:normAutofit fontScale="90000"/>
          </a:bodyPr>
          <a:lstStyle/>
          <a:p>
            <a:r>
              <a:rPr lang="fr-FR" dirty="0">
                <a:latin typeface="Bookman Old Style" panose="02050604050505020204" pitchFamily="18" charset="0"/>
              </a:rPr>
              <a:t/>
            </a:r>
            <a:br>
              <a:rPr lang="fr-FR" dirty="0">
                <a:latin typeface="Bookman Old Style" panose="02050604050505020204" pitchFamily="18" charset="0"/>
              </a:rPr>
            </a:br>
            <a:r>
              <a:rPr lang="fr-FR" dirty="0">
                <a:latin typeface="Bookman Old Style" panose="02050604050505020204" pitchFamily="18" charset="0"/>
              </a:rPr>
              <a:t/>
            </a:r>
            <a:br>
              <a:rPr lang="fr-FR" dirty="0">
                <a:latin typeface="Bookman Old Style" panose="02050604050505020204" pitchFamily="18" charset="0"/>
              </a:rPr>
            </a:br>
            <a:r>
              <a:rPr lang="fr-FR" dirty="0">
                <a:latin typeface="Bookman Old Style" panose="02050604050505020204" pitchFamily="18" charset="0"/>
              </a:rPr>
              <a:t>ENTRE CREUSE ET CLAISE</a:t>
            </a:r>
            <a:br>
              <a:rPr lang="fr-FR" dirty="0">
                <a:latin typeface="Bookman Old Style" panose="02050604050505020204" pitchFamily="18" charset="0"/>
              </a:rPr>
            </a:br>
            <a:r>
              <a:rPr lang="fr-FR" dirty="0">
                <a:latin typeface="Bookman Old Style" panose="02050604050505020204" pitchFamily="18" charset="0"/>
              </a:rPr>
              <a:t>AU FIL DES </a:t>
            </a:r>
            <a:r>
              <a:rPr lang="fr-FR" dirty="0" err="1">
                <a:latin typeface="Bookman Old Style" panose="02050604050505020204" pitchFamily="18" charset="0"/>
              </a:rPr>
              <a:t>RIVI</a:t>
            </a:r>
            <a:r>
              <a:rPr lang="fr-FR" cap="all" dirty="0" err="1">
                <a:latin typeface="Bookman Old Style" panose="02050604050505020204" pitchFamily="18" charset="0"/>
              </a:rPr>
              <a:t>è</a:t>
            </a:r>
            <a:r>
              <a:rPr lang="fr-FR" dirty="0" err="1">
                <a:latin typeface="Bookman Old Style" panose="02050604050505020204" pitchFamily="18" charset="0"/>
              </a:rPr>
              <a:t>RES</a:t>
            </a:r>
            <a:r>
              <a:rPr lang="fr-FR" dirty="0"/>
              <a:t/>
            </a:r>
            <a:br>
              <a:rPr lang="fr-FR" dirty="0"/>
            </a:br>
            <a:r>
              <a:rPr lang="fr-FR" dirty="0">
                <a:latin typeface="Bookman Old Style" panose="02050604050505020204" pitchFamily="18" charset="0"/>
              </a:rPr>
              <a:t/>
            </a:r>
            <a:br>
              <a:rPr lang="fr-FR" dirty="0">
                <a:latin typeface="Bookman Old Style" panose="02050604050505020204" pitchFamily="18" charset="0"/>
              </a:rPr>
            </a:br>
            <a:endParaRPr lang="fr-FR" dirty="0">
              <a:latin typeface="Bookman Old Style" panose="02050604050505020204" pitchFamily="18" charset="0"/>
            </a:endParaRPr>
          </a:p>
        </p:txBody>
      </p:sp>
      <p:sp>
        <p:nvSpPr>
          <p:cNvPr id="7" name="ZoneTexte 6"/>
          <p:cNvSpPr txBox="1"/>
          <p:nvPr/>
        </p:nvSpPr>
        <p:spPr>
          <a:xfrm>
            <a:off x="205131" y="1628800"/>
            <a:ext cx="8712969" cy="2585323"/>
          </a:xfrm>
          <a:prstGeom prst="rect">
            <a:avLst/>
          </a:prstGeom>
          <a:noFill/>
        </p:spPr>
        <p:txBody>
          <a:bodyPr wrap="square" rtlCol="0">
            <a:spAutoFit/>
          </a:bodyPr>
          <a:lstStyle/>
          <a:p>
            <a:pPr algn="ctr"/>
            <a:r>
              <a:rPr lang="fr-FR" b="1" dirty="0">
                <a:latin typeface="Bookman Old Style" panose="02050604050505020204" pitchFamily="18" charset="0"/>
              </a:rPr>
              <a:t>Notre association a pour objet de développer </a:t>
            </a:r>
          </a:p>
          <a:p>
            <a:pPr algn="ctr"/>
            <a:r>
              <a:rPr lang="fr-FR" b="1" dirty="0">
                <a:latin typeface="Bookman Old Style" panose="02050604050505020204" pitchFamily="18" charset="0"/>
              </a:rPr>
              <a:t>les loisirs et l’amitié entre Creuse et Claise.</a:t>
            </a:r>
          </a:p>
          <a:p>
            <a:pPr algn="ctr"/>
            <a:r>
              <a:rPr lang="fr-FR" b="1" dirty="0">
                <a:latin typeface="Bookman Old Style" panose="02050604050505020204" pitchFamily="18" charset="0"/>
              </a:rPr>
              <a:t>Ces deux rivières et leurs affluents ont façonné les paysages mais </a:t>
            </a:r>
          </a:p>
          <a:p>
            <a:pPr algn="ctr"/>
            <a:r>
              <a:rPr lang="fr-FR" b="1" dirty="0">
                <a:latin typeface="Bookman Old Style" panose="02050604050505020204" pitchFamily="18" charset="0"/>
              </a:rPr>
              <a:t>aussi la vie des hommes depuis la préhistoire jusqu’à nos jours.</a:t>
            </a:r>
          </a:p>
          <a:p>
            <a:pPr algn="ctr"/>
            <a:r>
              <a:rPr lang="fr-FR" b="1" dirty="0">
                <a:latin typeface="Bookman Old Style" panose="02050604050505020204" pitchFamily="18" charset="0"/>
              </a:rPr>
              <a:t>Promenons-nous sur leurs rives, remontons le temps, regardons </a:t>
            </a:r>
          </a:p>
          <a:p>
            <a:pPr algn="ctr"/>
            <a:r>
              <a:rPr lang="fr-FR" b="1" dirty="0">
                <a:latin typeface="Bookman Old Style" panose="02050604050505020204" pitchFamily="18" charset="0"/>
              </a:rPr>
              <a:t>nos ancêtres vivre et installer leurs activités au fil de leurs cours… </a:t>
            </a:r>
          </a:p>
          <a:p>
            <a:pPr algn="ctr"/>
            <a:r>
              <a:rPr lang="fr-FR" b="1" dirty="0">
                <a:latin typeface="Bookman Old Style" panose="02050604050505020204" pitchFamily="18" charset="0"/>
              </a:rPr>
              <a:t>Suivez-nous, les pistes sont nombreuses...</a:t>
            </a:r>
          </a:p>
          <a:p>
            <a:pPr algn="ctr"/>
            <a:r>
              <a:rPr lang="fr-FR" b="1" dirty="0">
                <a:latin typeface="Bookman Old Style" panose="02050604050505020204" pitchFamily="18" charset="0"/>
              </a:rPr>
              <a:t>Aujourd’hui, nous vous proposons d’aller faire un tour du côté </a:t>
            </a:r>
          </a:p>
          <a:p>
            <a:pPr algn="ctr"/>
            <a:r>
              <a:rPr lang="fr-FR" b="1" dirty="0">
                <a:latin typeface="Bookman Old Style" panose="02050604050505020204" pitchFamily="18" charset="0"/>
              </a:rPr>
              <a:t>des moulins… à eau bien sûr !</a:t>
            </a:r>
          </a:p>
        </p:txBody>
      </p:sp>
      <p:sp>
        <p:nvSpPr>
          <p:cNvPr id="3" name="ZoneTexte 2">
            <a:extLst>
              <a:ext uri="{FF2B5EF4-FFF2-40B4-BE49-F238E27FC236}">
                <a16:creationId xmlns="" xmlns:a16="http://schemas.microsoft.com/office/drawing/2014/main" id="{CF4A748B-8F93-4F5D-9C2A-21EABF92D3AC}"/>
              </a:ext>
            </a:extLst>
          </p:cNvPr>
          <p:cNvSpPr txBox="1"/>
          <p:nvPr/>
        </p:nvSpPr>
        <p:spPr>
          <a:xfrm>
            <a:off x="205132" y="4365104"/>
            <a:ext cx="8712969" cy="2308324"/>
          </a:xfrm>
          <a:prstGeom prst="rect">
            <a:avLst/>
          </a:prstGeom>
          <a:noFill/>
        </p:spPr>
        <p:txBody>
          <a:bodyPr wrap="square" rtlCol="0">
            <a:spAutoFit/>
          </a:bodyPr>
          <a:lstStyle/>
          <a:p>
            <a:r>
              <a:rPr lang="fr-FR" dirty="0">
                <a:latin typeface="Bookman Old Style" panose="02050604050505020204" pitchFamily="18" charset="0"/>
              </a:rPr>
              <a:t>Le moulin à eau est l’une des plus anciennes machines inventées par l’homme.</a:t>
            </a:r>
          </a:p>
          <a:p>
            <a:r>
              <a:rPr lang="fr-FR" dirty="0">
                <a:latin typeface="Bookman Old Style" panose="02050604050505020204" pitchFamily="18" charset="0"/>
              </a:rPr>
              <a:t>En Touraine, c’est à partir du Xème siècle que commence vraiment l’établissement des moulins à eau dans les vallées dotées d’un important </a:t>
            </a:r>
            <a:r>
              <a:rPr lang="fr-FR" dirty="0">
                <a:latin typeface="Bookman Old Style" panose="02050604050505020204" pitchFamily="18" charset="0"/>
                <a:cs typeface="Calibri" panose="020F0502020204030204" pitchFamily="34" charset="0"/>
              </a:rPr>
              <a:t>réseau</a:t>
            </a:r>
            <a:r>
              <a:rPr lang="fr-FR" dirty="0">
                <a:latin typeface="Bookman Old Style" panose="02050604050505020204" pitchFamily="18" charset="0"/>
              </a:rPr>
              <a:t> hydraulique.</a:t>
            </a:r>
          </a:p>
          <a:p>
            <a:r>
              <a:rPr lang="fr-FR" dirty="0">
                <a:latin typeface="Bookman Old Style" panose="02050604050505020204" pitchFamily="18" charset="0"/>
              </a:rPr>
              <a:t>L’essor de la propriété ecclésiastique et seigneuriale va favoriser l’implantation des moulins entre Creuse et Claise.</a:t>
            </a:r>
          </a:p>
          <a:p>
            <a:r>
              <a:rPr lang="fr-FR" dirty="0">
                <a:latin typeface="Bookman Old Style" panose="02050604050505020204" pitchFamily="18" charset="0"/>
              </a:rPr>
              <a:t>Un moulin à eau est signalé à Descartes avant 1200 (*).</a:t>
            </a:r>
            <a:endParaRPr lang="fr-FR" dirty="0"/>
          </a:p>
        </p:txBody>
      </p:sp>
    </p:spTree>
    <p:extLst>
      <p:ext uri="{BB962C8B-B14F-4D97-AF65-F5344CB8AC3E}">
        <p14:creationId xmlns:p14="http://schemas.microsoft.com/office/powerpoint/2010/main" val="384983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5280"/>
            <a:ext cx="8229600" cy="1143000"/>
          </a:xfrm>
        </p:spPr>
        <p:txBody>
          <a:bodyPr>
            <a:normAutofit/>
          </a:bodyPr>
          <a:lstStyle/>
          <a:p>
            <a:r>
              <a:rPr lang="fr-FR" sz="2000" b="1" dirty="0">
                <a:solidFill>
                  <a:schemeClr val="tx2">
                    <a:lumMod val="60000"/>
                    <a:lumOff val="40000"/>
                  </a:schemeClr>
                </a:solidFill>
                <a:latin typeface="Bookman Old Style" panose="02050604050505020204" pitchFamily="18" charset="0"/>
              </a:rPr>
              <a:t>LES MOULINS DE L’ESVES</a:t>
            </a:r>
            <a:br>
              <a:rPr lang="fr-FR" sz="2000" b="1" dirty="0">
                <a:solidFill>
                  <a:schemeClr val="tx2">
                    <a:lumMod val="60000"/>
                    <a:lumOff val="40000"/>
                  </a:schemeClr>
                </a:solidFill>
                <a:latin typeface="Bookman Old Style" panose="02050604050505020204" pitchFamily="18" charset="0"/>
              </a:rPr>
            </a:br>
            <a:r>
              <a:rPr lang="fr-FR" sz="2000" b="1" dirty="0">
                <a:solidFill>
                  <a:schemeClr val="tx2">
                    <a:lumMod val="60000"/>
                    <a:lumOff val="40000"/>
                  </a:schemeClr>
                </a:solidFill>
                <a:latin typeface="Bookman Old Style" panose="02050604050505020204" pitchFamily="18" charset="0"/>
              </a:rPr>
              <a:t>CADASTRE 1833</a:t>
            </a:r>
          </a:p>
        </p:txBody>
      </p:sp>
      <p:pic>
        <p:nvPicPr>
          <p:cNvPr id="4" name="Espace réservé du contenu 3"/>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9333" b="10299"/>
          <a:stretch/>
        </p:blipFill>
        <p:spPr>
          <a:xfrm>
            <a:off x="1" y="1196752"/>
            <a:ext cx="4752532" cy="2583678"/>
          </a:xfrm>
          <a:ln>
            <a:noFill/>
          </a:ln>
          <a:effectLst/>
        </p:spPr>
      </p:pic>
      <p:sp>
        <p:nvSpPr>
          <p:cNvPr id="3" name="Espace réservé du contenu 2"/>
          <p:cNvSpPr>
            <a:spLocks noGrp="1"/>
          </p:cNvSpPr>
          <p:nvPr>
            <p:ph sz="half" idx="2"/>
          </p:nvPr>
        </p:nvSpPr>
        <p:spPr>
          <a:xfrm>
            <a:off x="4751512" y="1209425"/>
            <a:ext cx="4392488" cy="5229200"/>
          </a:xfrm>
        </p:spPr>
        <p:txBody>
          <a:bodyPr>
            <a:normAutofit/>
          </a:bodyPr>
          <a:lstStyle/>
          <a:p>
            <a:pPr marL="0" indent="0">
              <a:buNone/>
            </a:pPr>
            <a:r>
              <a:rPr lang="fr-FR" sz="1400" dirty="0">
                <a:latin typeface="Bookman Old Style" panose="02050604050505020204" pitchFamily="18" charset="0"/>
              </a:rPr>
              <a:t>5 juin 1713 – Acte signé Claude Mathé – </a:t>
            </a:r>
            <a:r>
              <a:rPr lang="fr-FR" sz="1400" dirty="0" smtClean="0">
                <a:latin typeface="Bookman Old Style" panose="02050604050505020204" pitchFamily="18" charset="0"/>
              </a:rPr>
              <a:t>bailly </a:t>
            </a:r>
            <a:r>
              <a:rPr lang="fr-FR" sz="1400" dirty="0">
                <a:latin typeface="Bookman Old Style" panose="02050604050505020204" pitchFamily="18" charset="0"/>
              </a:rPr>
              <a:t>et juge de la Baronnye de la Haye-en-Touraine concernant les assises de la Quintaine * :</a:t>
            </a:r>
          </a:p>
          <a:p>
            <a:pPr marL="0" indent="0">
              <a:buNone/>
            </a:pPr>
            <a:r>
              <a:rPr lang="fr-FR" sz="1400" dirty="0">
                <a:latin typeface="Bookman Old Style" panose="02050604050505020204" pitchFamily="18" charset="0"/>
              </a:rPr>
              <a:t>...« le meusnier du </a:t>
            </a:r>
            <a:r>
              <a:rPr lang="fr-FR" sz="1400" b="1" dirty="0">
                <a:latin typeface="Bookman Old Style" panose="02050604050505020204" pitchFamily="18" charset="0"/>
              </a:rPr>
              <a:t>moullin de</a:t>
            </a:r>
            <a:r>
              <a:rPr lang="fr-FR" sz="1400" dirty="0">
                <a:latin typeface="Bookman Old Style" panose="02050604050505020204" pitchFamily="18" charset="0"/>
              </a:rPr>
              <a:t> </a:t>
            </a:r>
            <a:r>
              <a:rPr lang="fr-FR" sz="1400" b="1" dirty="0">
                <a:latin typeface="Bookman Old Style" panose="02050604050505020204" pitchFamily="18" charset="0"/>
              </a:rPr>
              <a:t>Pouzard</a:t>
            </a:r>
            <a:r>
              <a:rPr lang="fr-FR" sz="1400" dirty="0">
                <a:latin typeface="Bookman Old Style" panose="02050604050505020204" pitchFamily="18" charset="0"/>
              </a:rPr>
              <a:t>, défaillant »</a:t>
            </a:r>
          </a:p>
          <a:p>
            <a:pPr marL="0" indent="0">
              <a:buNone/>
            </a:pPr>
            <a:r>
              <a:rPr lang="fr-FR" sz="1400" dirty="0">
                <a:latin typeface="Bookman Old Style" panose="02050604050505020204" pitchFamily="18" charset="0"/>
              </a:rPr>
              <a:t>« Nous, juge susdit, avons donné deffaut des non comparants... Et avons condamnés chascun en trois livres d’amende... Faute s’estre présenté pour faire le devoir de la quintaine conformément à l ’usage et aux droits attribués à Monseigneur</a:t>
            </a:r>
            <a:r>
              <a:rPr lang="fr-FR" sz="1400" dirty="0" smtClean="0">
                <a:latin typeface="Bookman Old Style" panose="02050604050505020204" pitchFamily="18" charset="0"/>
              </a:rPr>
              <a:t>.... »</a:t>
            </a:r>
            <a:endParaRPr lang="fr-FR" sz="1400" dirty="0">
              <a:latin typeface="Bookman Old Style" panose="02050604050505020204" pitchFamily="18" charset="0"/>
            </a:endParaRPr>
          </a:p>
        </p:txBody>
      </p:sp>
      <p:pic>
        <p:nvPicPr>
          <p:cNvPr id="5" name="Espace réservé du contenu 3"/>
          <p:cNvPicPr>
            <a:picLocks noChangeAspect="1"/>
          </p:cNvPicPr>
          <p:nvPr/>
        </p:nvPicPr>
        <p:blipFill rotWithShape="1">
          <a:blip r:embed="rId3">
            <a:extLst>
              <a:ext uri="{28A0092B-C50C-407E-A947-70E740481C1C}">
                <a14:useLocalDpi xmlns:a14="http://schemas.microsoft.com/office/drawing/2010/main" val="0"/>
              </a:ext>
            </a:extLst>
          </a:blip>
          <a:srcRect t="21005"/>
          <a:stretch/>
        </p:blipFill>
        <p:spPr>
          <a:xfrm>
            <a:off x="4751512" y="4332780"/>
            <a:ext cx="4392488" cy="2525220"/>
          </a:xfrm>
          <a:prstGeom prst="rect">
            <a:avLst/>
          </a:prstGeom>
        </p:spPr>
      </p:pic>
      <p:sp>
        <p:nvSpPr>
          <p:cNvPr id="6" name="ZoneTexte 5"/>
          <p:cNvSpPr txBox="1"/>
          <p:nvPr/>
        </p:nvSpPr>
        <p:spPr>
          <a:xfrm>
            <a:off x="-396552" y="3799204"/>
            <a:ext cx="4641014" cy="1938992"/>
          </a:xfrm>
          <a:prstGeom prst="rect">
            <a:avLst/>
          </a:prstGeom>
          <a:noFill/>
        </p:spPr>
        <p:txBody>
          <a:bodyPr wrap="none" rtlCol="0">
            <a:spAutoFit/>
          </a:bodyPr>
          <a:lstStyle/>
          <a:p>
            <a:r>
              <a:rPr lang="fr-FR" sz="1200" i="1" dirty="0">
                <a:latin typeface="Bookman Old Style" panose="02050604050505020204" pitchFamily="18" charset="0"/>
              </a:rPr>
              <a:t> </a:t>
            </a:r>
            <a:r>
              <a:rPr lang="fr-FR" sz="1200" i="1" dirty="0" smtClean="0">
                <a:latin typeface="Bookman Old Style" panose="02050604050505020204" pitchFamily="18" charset="0"/>
              </a:rPr>
              <a:t>        * Quintaine </a:t>
            </a:r>
            <a:r>
              <a:rPr lang="fr-FR" sz="1200" i="1" dirty="0">
                <a:latin typeface="Bookman Old Style" panose="02050604050505020204" pitchFamily="18" charset="0"/>
              </a:rPr>
              <a:t>: </a:t>
            </a:r>
            <a:endParaRPr lang="fr-FR" sz="1200" i="1" dirty="0" smtClean="0">
              <a:latin typeface="Bookman Old Style" panose="02050604050505020204" pitchFamily="18" charset="0"/>
            </a:endParaRPr>
          </a:p>
          <a:p>
            <a:pPr lvl="1"/>
            <a:r>
              <a:rPr lang="fr-FR" sz="1200" i="1" dirty="0" smtClean="0">
                <a:latin typeface="Bookman Old Style" panose="02050604050505020204" pitchFamily="18" charset="0"/>
              </a:rPr>
              <a:t>droit </a:t>
            </a:r>
            <a:r>
              <a:rPr lang="fr-FR" sz="1200" i="1" dirty="0">
                <a:latin typeface="Bookman Old Style" panose="02050604050505020204" pitchFamily="18" charset="0"/>
              </a:rPr>
              <a:t>féodal imposé par </a:t>
            </a:r>
            <a:r>
              <a:rPr lang="fr-FR" sz="1200" i="1" dirty="0" smtClean="0">
                <a:latin typeface="Bookman Old Style" panose="02050604050505020204" pitchFamily="18" charset="0"/>
              </a:rPr>
              <a:t>le seigneur </a:t>
            </a:r>
            <a:r>
              <a:rPr lang="fr-FR" sz="1200" i="1" dirty="0">
                <a:latin typeface="Bookman Old Style" panose="02050604050505020204" pitchFamily="18" charset="0"/>
              </a:rPr>
              <a:t>à certains de </a:t>
            </a:r>
            <a:r>
              <a:rPr lang="fr-FR" sz="1200" i="1" dirty="0" smtClean="0">
                <a:latin typeface="Bookman Old Style" panose="02050604050505020204" pitchFamily="18" charset="0"/>
              </a:rPr>
              <a:t>ses</a:t>
            </a:r>
          </a:p>
          <a:p>
            <a:pPr lvl="1"/>
            <a:r>
              <a:rPr lang="fr-FR" sz="1200" i="1" dirty="0" smtClean="0">
                <a:latin typeface="Bookman Old Style" panose="02050604050505020204" pitchFamily="18" charset="0"/>
              </a:rPr>
              <a:t>vassaux </a:t>
            </a:r>
            <a:r>
              <a:rPr lang="fr-FR" sz="1200" i="1" dirty="0">
                <a:latin typeface="Bookman Old Style" panose="02050604050505020204" pitchFamily="18" charset="0"/>
              </a:rPr>
              <a:t>ou </a:t>
            </a:r>
            <a:r>
              <a:rPr lang="fr-FR" sz="1200" i="1" dirty="0" smtClean="0">
                <a:latin typeface="Bookman Old Style" panose="02050604050505020204" pitchFamily="18" charset="0"/>
              </a:rPr>
              <a:t>manants : nouveaux </a:t>
            </a:r>
            <a:r>
              <a:rPr lang="fr-FR" sz="1200" i="1" dirty="0">
                <a:latin typeface="Bookman Old Style" panose="02050604050505020204" pitchFamily="18" charset="0"/>
              </a:rPr>
              <a:t>mariés ou membres </a:t>
            </a:r>
            <a:endParaRPr lang="fr-FR" sz="1200" i="1" dirty="0" smtClean="0">
              <a:latin typeface="Bookman Old Style" panose="02050604050505020204" pitchFamily="18" charset="0"/>
            </a:endParaRPr>
          </a:p>
          <a:p>
            <a:pPr lvl="1"/>
            <a:r>
              <a:rPr lang="fr-FR" sz="1200" i="1" dirty="0" smtClean="0">
                <a:latin typeface="Bookman Old Style" panose="02050604050505020204" pitchFamily="18" charset="0"/>
              </a:rPr>
              <a:t>de certaines corporations </a:t>
            </a:r>
            <a:r>
              <a:rPr lang="fr-FR" sz="1200" i="1" dirty="0">
                <a:latin typeface="Bookman Old Style" panose="02050604050505020204" pitchFamily="18" charset="0"/>
              </a:rPr>
              <a:t>comme les meuniers.</a:t>
            </a:r>
          </a:p>
          <a:p>
            <a:pPr lvl="1"/>
            <a:r>
              <a:rPr lang="fr-FR" sz="1200" i="1" dirty="0" smtClean="0">
                <a:latin typeface="Bookman Old Style" panose="02050604050505020204" pitchFamily="18" charset="0"/>
              </a:rPr>
              <a:t>A La Haye, les </a:t>
            </a:r>
            <a:r>
              <a:rPr lang="fr-FR" sz="1200" i="1" dirty="0">
                <a:latin typeface="Bookman Old Style" panose="02050604050505020204" pitchFamily="18" charset="0"/>
              </a:rPr>
              <a:t>meuniers recevaient une assignation </a:t>
            </a:r>
            <a:endParaRPr lang="fr-FR" sz="1200" i="1" dirty="0" smtClean="0">
              <a:latin typeface="Bookman Old Style" panose="02050604050505020204" pitchFamily="18" charset="0"/>
            </a:endParaRPr>
          </a:p>
          <a:p>
            <a:pPr lvl="1"/>
            <a:r>
              <a:rPr lang="fr-FR" sz="1200" i="1" dirty="0" smtClean="0">
                <a:latin typeface="Bookman Old Style" panose="02050604050505020204" pitchFamily="18" charset="0"/>
              </a:rPr>
              <a:t>pour participer </a:t>
            </a:r>
            <a:r>
              <a:rPr lang="fr-FR" sz="1200" i="1" dirty="0">
                <a:latin typeface="Bookman Old Style" panose="02050604050505020204" pitchFamily="18" charset="0"/>
              </a:rPr>
              <a:t>à une joute sur la rivière Creuse, le </a:t>
            </a:r>
            <a:endParaRPr lang="fr-FR" sz="1200" i="1" dirty="0" smtClean="0">
              <a:latin typeface="Bookman Old Style" panose="02050604050505020204" pitchFamily="18" charset="0"/>
            </a:endParaRPr>
          </a:p>
          <a:p>
            <a:pPr lvl="1"/>
            <a:r>
              <a:rPr lang="fr-FR" sz="1200" i="1" dirty="0" smtClean="0">
                <a:latin typeface="Bookman Old Style" panose="02050604050505020204" pitchFamily="18" charset="0"/>
              </a:rPr>
              <a:t>dimanche </a:t>
            </a:r>
            <a:r>
              <a:rPr lang="fr-FR" sz="1200" i="1" dirty="0">
                <a:latin typeface="Bookman Old Style" panose="02050604050505020204" pitchFamily="18" charset="0"/>
              </a:rPr>
              <a:t>de la Trinité. Ils faisaient eux-mêmes le </a:t>
            </a:r>
            <a:endParaRPr lang="fr-FR" sz="1200" i="1" dirty="0" smtClean="0">
              <a:latin typeface="Bookman Old Style" panose="02050604050505020204" pitchFamily="18" charset="0"/>
            </a:endParaRPr>
          </a:p>
          <a:p>
            <a:pPr lvl="1"/>
            <a:r>
              <a:rPr lang="fr-FR" sz="1200" i="1" dirty="0" smtClean="0">
                <a:latin typeface="Bookman Old Style" panose="02050604050505020204" pitchFamily="18" charset="0"/>
              </a:rPr>
              <a:t>devoir ou se faisaient </a:t>
            </a:r>
            <a:r>
              <a:rPr lang="fr-FR" sz="1200" i="1" dirty="0">
                <a:latin typeface="Bookman Old Style" panose="02050604050505020204" pitchFamily="18" charset="0"/>
              </a:rPr>
              <a:t>remplacer.</a:t>
            </a:r>
          </a:p>
          <a:p>
            <a:pPr lvl="1"/>
            <a:r>
              <a:rPr lang="fr-FR" sz="1200" i="1" dirty="0">
                <a:latin typeface="Bookman Old Style" panose="02050604050505020204" pitchFamily="18" charset="0"/>
              </a:rPr>
              <a:t>Le « défaut » était passible d’une amende.</a:t>
            </a:r>
          </a:p>
          <a:p>
            <a:pPr lvl="1"/>
            <a:r>
              <a:rPr lang="fr-FR" sz="1200" i="1" dirty="0">
                <a:latin typeface="Bookman Old Style" panose="02050604050505020204" pitchFamily="18" charset="0"/>
              </a:rPr>
              <a:t>Il s’agissait d’une véritable redevance.</a:t>
            </a:r>
          </a:p>
        </p:txBody>
      </p:sp>
      <p:sp>
        <p:nvSpPr>
          <p:cNvPr id="8" name="ZoneTexte 7"/>
          <p:cNvSpPr txBox="1"/>
          <p:nvPr/>
        </p:nvSpPr>
        <p:spPr>
          <a:xfrm>
            <a:off x="1547664" y="5738196"/>
            <a:ext cx="3384376" cy="1384995"/>
          </a:xfrm>
          <a:prstGeom prst="rect">
            <a:avLst/>
          </a:prstGeom>
          <a:noFill/>
        </p:spPr>
        <p:txBody>
          <a:bodyPr wrap="square" rtlCol="0">
            <a:spAutoFit/>
          </a:bodyPr>
          <a:lstStyle/>
          <a:p>
            <a:r>
              <a:rPr lang="fr-FR" sz="1400" b="1" dirty="0" smtClean="0">
                <a:latin typeface="Bookman Old Style" panose="02050604050505020204" pitchFamily="18" charset="0"/>
              </a:rPr>
              <a:t>Moulin de la Grouaie (Groix</a:t>
            </a:r>
            <a:r>
              <a:rPr lang="fr-FR" sz="1400" dirty="0" smtClean="0">
                <a:latin typeface="Bookman Old Style" panose="02050604050505020204" pitchFamily="18" charset="0"/>
              </a:rPr>
              <a:t>) :</a:t>
            </a:r>
          </a:p>
          <a:p>
            <a:r>
              <a:rPr lang="fr-FR" sz="1400" dirty="0" smtClean="0">
                <a:latin typeface="Bookman Old Style" panose="02050604050505020204" pitchFamily="18" charset="0"/>
              </a:rPr>
              <a:t>2 mars 1842 – arrêté du préfet –</a:t>
            </a:r>
          </a:p>
          <a:p>
            <a:r>
              <a:rPr lang="fr-FR" sz="1400" dirty="0" smtClean="0">
                <a:latin typeface="Bookman Old Style" panose="02050604050505020204" pitchFamily="18" charset="0"/>
              </a:rPr>
              <a:t>Bassin de la Creuse, moulin n° 26.</a:t>
            </a:r>
          </a:p>
          <a:p>
            <a:r>
              <a:rPr lang="fr-FR" sz="1400" dirty="0" smtClean="0">
                <a:latin typeface="Bookman Old Style" panose="02050604050505020204" pitchFamily="18" charset="0"/>
              </a:rPr>
              <a:t>(D. D. A. F. 37)</a:t>
            </a:r>
          </a:p>
          <a:p>
            <a:endParaRPr lang="fr-FR" sz="1400" dirty="0">
              <a:latin typeface="Bookman Old Style" panose="02050604050505020204" pitchFamily="18" charset="0"/>
            </a:endParaRPr>
          </a:p>
          <a:p>
            <a:endParaRPr lang="fr-FR" sz="1400" dirty="0">
              <a:latin typeface="Bookman Old Style" panose="02050604050505020204" pitchFamily="18" charset="0"/>
            </a:endParaRPr>
          </a:p>
        </p:txBody>
      </p:sp>
    </p:spTree>
    <p:extLst>
      <p:ext uri="{BB962C8B-B14F-4D97-AF65-F5344CB8AC3E}">
        <p14:creationId xmlns:p14="http://schemas.microsoft.com/office/powerpoint/2010/main" val="136435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07503" y="-171400"/>
            <a:ext cx="8952011" cy="1512168"/>
          </a:xfrm>
        </p:spPr>
        <p:txBody>
          <a:bodyPr>
            <a:normAutofit/>
          </a:bodyPr>
          <a:lstStyle/>
          <a:p>
            <a:r>
              <a:rPr lang="fr-FR" sz="2000" b="1" dirty="0">
                <a:solidFill>
                  <a:schemeClr val="tx2">
                    <a:lumMod val="60000"/>
                    <a:lumOff val="40000"/>
                  </a:schemeClr>
                </a:solidFill>
                <a:latin typeface="Bookman Old Style" panose="02050604050505020204" pitchFamily="18" charset="0"/>
              </a:rPr>
              <a:t>LES MOULINS DE L’ESVES</a:t>
            </a:r>
            <a:br>
              <a:rPr lang="fr-FR" sz="2000" b="1" dirty="0">
                <a:solidFill>
                  <a:schemeClr val="tx2">
                    <a:lumMod val="60000"/>
                    <a:lumOff val="40000"/>
                  </a:schemeClr>
                </a:solidFill>
                <a:latin typeface="Bookman Old Style" panose="02050604050505020204" pitchFamily="18" charset="0"/>
              </a:rPr>
            </a:br>
            <a:r>
              <a:rPr lang="fr-FR" sz="2000" b="1" dirty="0">
                <a:solidFill>
                  <a:schemeClr val="tx2">
                    <a:lumMod val="60000"/>
                    <a:lumOff val="40000"/>
                  </a:schemeClr>
                </a:solidFill>
                <a:latin typeface="Bookman Old Style" panose="02050604050505020204" pitchFamily="18" charset="0"/>
              </a:rPr>
              <a:t>CADASTRE 1833</a:t>
            </a:r>
          </a:p>
        </p:txBody>
      </p:sp>
      <p:pic>
        <p:nvPicPr>
          <p:cNvPr id="4" name="Espace réservé du contenu 3"/>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l="13858" r="17179" b="6809"/>
          <a:stretch/>
        </p:blipFill>
        <p:spPr>
          <a:xfrm>
            <a:off x="202019" y="1310411"/>
            <a:ext cx="4369981" cy="2808312"/>
          </a:xfrm>
          <a:ln>
            <a:noFill/>
          </a:ln>
        </p:spPr>
      </p:pic>
      <p:pic>
        <p:nvPicPr>
          <p:cNvPr id="3" name="Image 2"/>
          <p:cNvPicPr>
            <a:picLocks noChangeAspect="1"/>
          </p:cNvPicPr>
          <p:nvPr/>
        </p:nvPicPr>
        <p:blipFill rotWithShape="1">
          <a:blip r:embed="rId3">
            <a:extLst>
              <a:ext uri="{28A0092B-C50C-407E-A947-70E740481C1C}">
                <a14:useLocalDpi xmlns:a14="http://schemas.microsoft.com/office/drawing/2010/main" val="0"/>
              </a:ext>
            </a:extLst>
          </a:blip>
          <a:srcRect l="6170" t="19749" r="13879" b="7991"/>
          <a:stretch/>
        </p:blipFill>
        <p:spPr>
          <a:xfrm>
            <a:off x="4661805" y="4174663"/>
            <a:ext cx="4409965" cy="2649059"/>
          </a:xfrm>
          <a:prstGeom prst="rect">
            <a:avLst/>
          </a:prstGeom>
          <a:ln>
            <a:noFill/>
          </a:ln>
        </p:spPr>
      </p:pic>
      <p:sp>
        <p:nvSpPr>
          <p:cNvPr id="8" name="ZoneTexte 7"/>
          <p:cNvSpPr txBox="1"/>
          <p:nvPr/>
        </p:nvSpPr>
        <p:spPr>
          <a:xfrm>
            <a:off x="4592964" y="1556792"/>
            <a:ext cx="4462560" cy="2462213"/>
          </a:xfrm>
          <a:prstGeom prst="rect">
            <a:avLst/>
          </a:prstGeom>
          <a:noFill/>
        </p:spPr>
        <p:txBody>
          <a:bodyPr wrap="square" rtlCol="0">
            <a:spAutoFit/>
          </a:bodyPr>
          <a:lstStyle/>
          <a:p>
            <a:r>
              <a:rPr lang="fr-FR" sz="1400" dirty="0" smtClean="0">
                <a:latin typeface="Bookman Old Style" panose="02050604050505020204" pitchFamily="18" charset="0"/>
              </a:rPr>
              <a:t>Ancien </a:t>
            </a:r>
            <a:r>
              <a:rPr lang="fr-FR" sz="1400" dirty="0">
                <a:latin typeface="Bookman Old Style" panose="02050604050505020204" pitchFamily="18" charset="0"/>
              </a:rPr>
              <a:t>fief sur la rivière Esves qui relevait </a:t>
            </a:r>
          </a:p>
          <a:p>
            <a:r>
              <a:rPr lang="fr-FR" sz="1400" dirty="0">
                <a:latin typeface="Bookman Old Style" panose="02050604050505020204" pitchFamily="18" charset="0"/>
              </a:rPr>
              <a:t>du château de Nouâtre</a:t>
            </a:r>
            <a:r>
              <a:rPr lang="fr-FR" sz="1400" dirty="0" smtClean="0">
                <a:latin typeface="Bookman Old Style" panose="02050604050505020204" pitchFamily="18" charset="0"/>
              </a:rPr>
              <a:t>, le </a:t>
            </a:r>
            <a:r>
              <a:rPr lang="fr-FR" sz="1400" b="1" dirty="0" smtClean="0">
                <a:latin typeface="Bookman Old Style" panose="02050604050505020204" pitchFamily="18" charset="0"/>
              </a:rPr>
              <a:t>Moulin Neuf</a:t>
            </a:r>
            <a:r>
              <a:rPr lang="fr-FR" sz="1400" dirty="0" smtClean="0">
                <a:latin typeface="Bookman Old Style" panose="02050604050505020204" pitchFamily="18" charset="0"/>
              </a:rPr>
              <a:t> est </a:t>
            </a:r>
            <a:r>
              <a:rPr lang="fr-FR" sz="1400" dirty="0">
                <a:latin typeface="Bookman Old Style" panose="02050604050505020204" pitchFamily="18" charset="0"/>
              </a:rPr>
              <a:t>cité dans </a:t>
            </a:r>
            <a:r>
              <a:rPr lang="fr-FR" sz="1400" dirty="0" smtClean="0">
                <a:latin typeface="Bookman Old Style" panose="02050604050505020204" pitchFamily="18" charset="0"/>
              </a:rPr>
              <a:t>les documents </a:t>
            </a:r>
            <a:r>
              <a:rPr lang="fr-FR" sz="1400" dirty="0">
                <a:latin typeface="Bookman Old Style" panose="02050604050505020204" pitchFamily="18" charset="0"/>
              </a:rPr>
              <a:t>suivants :</a:t>
            </a:r>
          </a:p>
          <a:p>
            <a:pPr marL="285750" indent="-285750">
              <a:buFontTx/>
              <a:buChar char="-"/>
            </a:pPr>
            <a:r>
              <a:rPr lang="fr-FR" sz="1400" dirty="0">
                <a:latin typeface="Bookman Old Style" panose="02050604050505020204" pitchFamily="18" charset="0"/>
              </a:rPr>
              <a:t>7 janvier 1471 (Dom Housseau) vente par Guillaume Gueffault à Jean du Fou.</a:t>
            </a:r>
          </a:p>
          <a:p>
            <a:pPr marL="285750" indent="-285750">
              <a:buFontTx/>
              <a:buChar char="-"/>
            </a:pPr>
            <a:r>
              <a:rPr lang="fr-FR" sz="1400" dirty="0" smtClean="0">
                <a:latin typeface="Bookman Old Style" panose="02050604050505020204" pitchFamily="18" charset="0"/>
              </a:rPr>
              <a:t>Affaires </a:t>
            </a:r>
            <a:r>
              <a:rPr lang="fr-FR" sz="1400" dirty="0">
                <a:latin typeface="Bookman Old Style" panose="02050604050505020204" pitchFamily="18" charset="0"/>
              </a:rPr>
              <a:t>militaires et organismes de temps de guerre (Archives 37) « réquisition de farine, refus d’obtempérer du minotier Bessereau à Balesmes </a:t>
            </a:r>
            <a:r>
              <a:rPr lang="fr-FR" sz="1400" dirty="0" smtClean="0">
                <a:latin typeface="Bookman Old Style" panose="02050604050505020204" pitchFamily="18" charset="0"/>
              </a:rPr>
              <a:t>– La </a:t>
            </a:r>
            <a:r>
              <a:rPr lang="fr-FR" sz="1400" dirty="0">
                <a:latin typeface="Bookman Old Style" panose="02050604050505020204" pitchFamily="18" charset="0"/>
              </a:rPr>
              <a:t>Haye-Descartes : correspondance, rapports, enquêtes </a:t>
            </a:r>
            <a:r>
              <a:rPr lang="fr-FR" sz="1400" dirty="0" smtClean="0">
                <a:latin typeface="Bookman Old Style" panose="02050604050505020204" pitchFamily="18" charset="0"/>
              </a:rPr>
              <a:t>» - 1917.</a:t>
            </a:r>
            <a:endParaRPr lang="fr-FR" sz="1400" dirty="0">
              <a:latin typeface="Bookman Old Style" panose="02050604050505020204" pitchFamily="18" charset="0"/>
            </a:endParaRPr>
          </a:p>
          <a:p>
            <a:pPr marL="285750" indent="-285750">
              <a:buFontTx/>
              <a:buChar char="-"/>
            </a:pPr>
            <a:endParaRPr lang="fr-FR" sz="1400" dirty="0">
              <a:latin typeface="Bookman Old Style" panose="02050604050505020204" pitchFamily="18" charset="0"/>
            </a:endParaRPr>
          </a:p>
        </p:txBody>
      </p:sp>
      <p:sp>
        <p:nvSpPr>
          <p:cNvPr id="5" name="ZoneTexte 4"/>
          <p:cNvSpPr txBox="1"/>
          <p:nvPr/>
        </p:nvSpPr>
        <p:spPr>
          <a:xfrm>
            <a:off x="631917" y="4581128"/>
            <a:ext cx="3706464" cy="1415772"/>
          </a:xfrm>
          <a:prstGeom prst="rect">
            <a:avLst/>
          </a:prstGeom>
          <a:noFill/>
        </p:spPr>
        <p:txBody>
          <a:bodyPr wrap="none" rtlCol="0">
            <a:spAutoFit/>
          </a:bodyPr>
          <a:lstStyle/>
          <a:p>
            <a:endParaRPr lang="fr-FR" sz="1600" dirty="0" smtClean="0">
              <a:latin typeface="Bookman Old Style" panose="02050604050505020204" pitchFamily="18" charset="0"/>
            </a:endParaRPr>
          </a:p>
          <a:p>
            <a:r>
              <a:rPr lang="fr-FR" sz="1400" dirty="0" smtClean="0">
                <a:latin typeface="Bookman Old Style" panose="02050604050505020204" pitchFamily="18" charset="0"/>
              </a:rPr>
              <a:t>11 juin 1713, assises de la quintaine :</a:t>
            </a:r>
          </a:p>
          <a:p>
            <a:r>
              <a:rPr lang="fr-FR" sz="1400" dirty="0" smtClean="0">
                <a:latin typeface="Bookman Old Style" panose="02050604050505020204" pitchFamily="18" charset="0"/>
              </a:rPr>
              <a:t>« Le </a:t>
            </a:r>
            <a:r>
              <a:rPr lang="fr-FR" sz="1400" dirty="0" err="1" smtClean="0">
                <a:latin typeface="Bookman Old Style" panose="02050604050505020204" pitchFamily="18" charset="0"/>
              </a:rPr>
              <a:t>meusnier</a:t>
            </a:r>
            <a:r>
              <a:rPr lang="fr-FR" sz="1400" dirty="0" smtClean="0">
                <a:latin typeface="Bookman Old Style" panose="02050604050505020204" pitchFamily="18" charset="0"/>
              </a:rPr>
              <a:t> du </a:t>
            </a:r>
            <a:r>
              <a:rPr lang="fr-FR" sz="1400" dirty="0" err="1" smtClean="0">
                <a:latin typeface="Bookman Old Style" panose="02050604050505020204" pitchFamily="18" charset="0"/>
              </a:rPr>
              <a:t>moullin</a:t>
            </a:r>
            <a:r>
              <a:rPr lang="fr-FR" sz="1400" dirty="0" smtClean="0">
                <a:latin typeface="Bookman Old Style" panose="02050604050505020204" pitchFamily="18" charset="0"/>
              </a:rPr>
              <a:t> d’Esves a</a:t>
            </a:r>
          </a:p>
          <a:p>
            <a:r>
              <a:rPr lang="fr-FR" sz="1400" dirty="0" smtClean="0">
                <a:latin typeface="Bookman Old Style" panose="02050604050505020204" pitchFamily="18" charset="0"/>
              </a:rPr>
              <a:t>comparu par Remy Leau qui a fait le</a:t>
            </a:r>
          </a:p>
          <a:p>
            <a:r>
              <a:rPr lang="fr-FR" sz="1400" dirty="0" smtClean="0">
                <a:latin typeface="Bookman Old Style" panose="02050604050505020204" pitchFamily="18" charset="0"/>
              </a:rPr>
              <a:t>debvoir. Le </a:t>
            </a:r>
            <a:r>
              <a:rPr lang="fr-FR" sz="1400" dirty="0" err="1" smtClean="0">
                <a:latin typeface="Bookman Old Style" panose="02050604050505020204" pitchFamily="18" charset="0"/>
              </a:rPr>
              <a:t>meusnier</a:t>
            </a:r>
            <a:r>
              <a:rPr lang="fr-FR" sz="1400" dirty="0" smtClean="0">
                <a:latin typeface="Bookman Old Style" panose="02050604050505020204" pitchFamily="18" charset="0"/>
              </a:rPr>
              <a:t>  du </a:t>
            </a:r>
            <a:r>
              <a:rPr lang="fr-FR" sz="1400" b="1" dirty="0" err="1" smtClean="0">
                <a:latin typeface="Bookman Old Style" panose="02050604050505020204" pitchFamily="18" charset="0"/>
              </a:rPr>
              <a:t>moullin</a:t>
            </a:r>
            <a:r>
              <a:rPr lang="fr-FR" sz="1400" b="1" dirty="0" smtClean="0">
                <a:latin typeface="Bookman Old Style" panose="02050604050505020204" pitchFamily="18" charset="0"/>
              </a:rPr>
              <a:t> de la</a:t>
            </a:r>
            <a:r>
              <a:rPr lang="fr-FR" sz="1400" dirty="0" smtClean="0">
                <a:latin typeface="Bookman Old Style" panose="02050604050505020204" pitchFamily="18" charset="0"/>
              </a:rPr>
              <a:t> </a:t>
            </a:r>
          </a:p>
          <a:p>
            <a:r>
              <a:rPr lang="fr-FR" sz="1400" b="1" dirty="0" smtClean="0">
                <a:latin typeface="Bookman Old Style" panose="02050604050505020204" pitchFamily="18" charset="0"/>
              </a:rPr>
              <a:t>Ville</a:t>
            </a:r>
            <a:r>
              <a:rPr lang="fr-FR" sz="1400" dirty="0" smtClean="0">
                <a:latin typeface="Bookman Old Style" panose="02050604050505020204" pitchFamily="18" charset="0"/>
              </a:rPr>
              <a:t>, id. »</a:t>
            </a:r>
            <a:endParaRPr lang="fr-FR" sz="1400" dirty="0">
              <a:latin typeface="Bookman Old Style" panose="02050604050505020204" pitchFamily="18" charset="0"/>
            </a:endParaRPr>
          </a:p>
        </p:txBody>
      </p:sp>
    </p:spTree>
    <p:extLst>
      <p:ext uri="{BB962C8B-B14F-4D97-AF65-F5344CB8AC3E}">
        <p14:creationId xmlns:p14="http://schemas.microsoft.com/office/powerpoint/2010/main" val="3677876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1335" y="188640"/>
            <a:ext cx="9063139" cy="1219572"/>
          </a:xfrm>
        </p:spPr>
        <p:txBody>
          <a:bodyPr>
            <a:normAutofit/>
          </a:bodyPr>
          <a:lstStyle/>
          <a:p>
            <a:r>
              <a:rPr lang="fr-FR" sz="2000" b="1" dirty="0">
                <a:solidFill>
                  <a:schemeClr val="tx2">
                    <a:lumMod val="60000"/>
                    <a:lumOff val="40000"/>
                  </a:schemeClr>
                </a:solidFill>
                <a:latin typeface="Bookman Old Style" panose="02050604050505020204" pitchFamily="18" charset="0"/>
              </a:rPr>
              <a:t>LES MOULINS DE L’ESVES</a:t>
            </a:r>
            <a:br>
              <a:rPr lang="fr-FR" sz="2000" b="1" dirty="0">
                <a:solidFill>
                  <a:schemeClr val="tx2">
                    <a:lumMod val="60000"/>
                    <a:lumOff val="40000"/>
                  </a:schemeClr>
                </a:solidFill>
                <a:latin typeface="Bookman Old Style" panose="02050604050505020204" pitchFamily="18" charset="0"/>
              </a:rPr>
            </a:br>
            <a:endParaRPr lang="fr-FR" sz="2000" b="1" dirty="0">
              <a:solidFill>
                <a:schemeClr val="tx2">
                  <a:lumMod val="60000"/>
                  <a:lumOff val="40000"/>
                </a:schemeClr>
              </a:solidFill>
              <a:latin typeface="Bookman Old Style" panose="02050604050505020204" pitchFamily="18" charset="0"/>
            </a:endParaRPr>
          </a:p>
        </p:txBody>
      </p:sp>
      <p:pic>
        <p:nvPicPr>
          <p:cNvPr id="6" name="Image 5"/>
          <p:cNvPicPr>
            <a:picLocks noChangeAspect="1"/>
          </p:cNvPicPr>
          <p:nvPr/>
        </p:nvPicPr>
        <p:blipFill rotWithShape="1">
          <a:blip r:embed="rId2">
            <a:extLst>
              <a:ext uri="{28A0092B-C50C-407E-A947-70E740481C1C}">
                <a14:useLocalDpi xmlns:a14="http://schemas.microsoft.com/office/drawing/2010/main" val="0"/>
              </a:ext>
            </a:extLst>
          </a:blip>
          <a:srcRect b="11519"/>
          <a:stretch/>
        </p:blipFill>
        <p:spPr>
          <a:xfrm>
            <a:off x="21208" y="2276872"/>
            <a:ext cx="4644008" cy="3039909"/>
          </a:xfrm>
          <a:prstGeom prst="rect">
            <a:avLst/>
          </a:prstGeom>
        </p:spPr>
      </p:pic>
      <p:pic>
        <p:nvPicPr>
          <p:cNvPr id="8" name="Image 7"/>
          <p:cNvPicPr>
            <a:picLocks noChangeAspect="1"/>
          </p:cNvPicPr>
          <p:nvPr/>
        </p:nvPicPr>
        <p:blipFill rotWithShape="1">
          <a:blip r:embed="rId3" cstate="print">
            <a:extLst>
              <a:ext uri="{28A0092B-C50C-407E-A947-70E740481C1C}">
                <a14:useLocalDpi xmlns:a14="http://schemas.microsoft.com/office/drawing/2010/main" val="0"/>
              </a:ext>
            </a:extLst>
          </a:blip>
          <a:srcRect l="7676" t="5407" r="18822" b="59125"/>
          <a:stretch/>
        </p:blipFill>
        <p:spPr>
          <a:xfrm>
            <a:off x="4705472" y="3645025"/>
            <a:ext cx="4369003" cy="2898665"/>
          </a:xfrm>
          <a:prstGeom prst="rect">
            <a:avLst/>
          </a:prstGeom>
        </p:spPr>
      </p:pic>
      <p:sp>
        <p:nvSpPr>
          <p:cNvPr id="9" name="ZoneTexte 8"/>
          <p:cNvSpPr txBox="1"/>
          <p:nvPr/>
        </p:nvSpPr>
        <p:spPr>
          <a:xfrm flipH="1">
            <a:off x="-44081" y="868070"/>
            <a:ext cx="9144000" cy="369332"/>
          </a:xfrm>
          <a:prstGeom prst="rect">
            <a:avLst/>
          </a:prstGeom>
          <a:noFill/>
        </p:spPr>
        <p:txBody>
          <a:bodyPr wrap="square" rtlCol="0">
            <a:spAutoFit/>
          </a:bodyPr>
          <a:lstStyle/>
          <a:p>
            <a:pPr algn="ctr"/>
            <a:r>
              <a:rPr lang="fr-FR" b="1" dirty="0">
                <a:solidFill>
                  <a:schemeClr val="tx2">
                    <a:lumMod val="60000"/>
                    <a:lumOff val="40000"/>
                  </a:schemeClr>
                </a:solidFill>
                <a:latin typeface="Bookman Old Style" panose="02050604050505020204" pitchFamily="18" charset="0"/>
              </a:rPr>
              <a:t>Le moulin Neuf – Minoterie Bessereau</a:t>
            </a:r>
          </a:p>
        </p:txBody>
      </p:sp>
      <p:sp>
        <p:nvSpPr>
          <p:cNvPr id="3" name="ZoneTexte 2"/>
          <p:cNvSpPr txBox="1"/>
          <p:nvPr/>
        </p:nvSpPr>
        <p:spPr>
          <a:xfrm>
            <a:off x="5076056" y="2364611"/>
            <a:ext cx="3318537" cy="523220"/>
          </a:xfrm>
          <a:prstGeom prst="rect">
            <a:avLst/>
          </a:prstGeom>
          <a:noFill/>
        </p:spPr>
        <p:txBody>
          <a:bodyPr wrap="none" rtlCol="0">
            <a:spAutoFit/>
          </a:bodyPr>
          <a:lstStyle/>
          <a:p>
            <a:r>
              <a:rPr lang="fr-FR" sz="1400" dirty="0" smtClean="0">
                <a:latin typeface="Bookman Old Style" panose="02050604050505020204" pitchFamily="18" charset="0"/>
              </a:rPr>
              <a:t>Le moulin neuf a été acheté par la</a:t>
            </a:r>
          </a:p>
          <a:p>
            <a:r>
              <a:rPr lang="fr-FR" sz="1400" dirty="0" smtClean="0">
                <a:latin typeface="Bookman Old Style" panose="02050604050505020204" pitchFamily="18" charset="0"/>
              </a:rPr>
              <a:t>Minoterie </a:t>
            </a:r>
            <a:r>
              <a:rPr lang="fr-FR" sz="1400" dirty="0" err="1" smtClean="0">
                <a:latin typeface="Bookman Old Style" panose="02050604050505020204" pitchFamily="18" charset="0"/>
              </a:rPr>
              <a:t>Bessereau</a:t>
            </a:r>
            <a:r>
              <a:rPr lang="fr-FR" sz="1400" dirty="0" smtClean="0">
                <a:latin typeface="Bookman Old Style" panose="02050604050505020204" pitchFamily="18" charset="0"/>
              </a:rPr>
              <a:t> &amp; Fils en 1906</a:t>
            </a:r>
            <a:endParaRPr lang="fr-FR" sz="1400" dirty="0">
              <a:latin typeface="Bookman Old Style" panose="02050604050505020204" pitchFamily="18" charset="0"/>
            </a:endParaRPr>
          </a:p>
        </p:txBody>
      </p:sp>
    </p:spTree>
    <p:extLst>
      <p:ext uri="{BB962C8B-B14F-4D97-AF65-F5344CB8AC3E}">
        <p14:creationId xmlns:p14="http://schemas.microsoft.com/office/powerpoint/2010/main" val="3674949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16632"/>
            <a:ext cx="8229600" cy="1143000"/>
          </a:xfrm>
        </p:spPr>
        <p:txBody>
          <a:bodyPr>
            <a:normAutofit/>
          </a:bodyPr>
          <a:lstStyle/>
          <a:p>
            <a:r>
              <a:rPr lang="fr-FR" sz="2000" b="1" dirty="0">
                <a:solidFill>
                  <a:schemeClr val="tx2">
                    <a:lumMod val="60000"/>
                    <a:lumOff val="40000"/>
                  </a:schemeClr>
                </a:solidFill>
                <a:latin typeface="Bookman Old Style" panose="02050604050505020204" pitchFamily="18" charset="0"/>
              </a:rPr>
              <a:t>LES MOULINS DE L’ESVES</a:t>
            </a:r>
            <a:br>
              <a:rPr lang="fr-FR" sz="2000" b="1" dirty="0">
                <a:solidFill>
                  <a:schemeClr val="tx2">
                    <a:lumMod val="60000"/>
                    <a:lumOff val="40000"/>
                  </a:schemeClr>
                </a:solidFill>
                <a:latin typeface="Bookman Old Style" panose="02050604050505020204" pitchFamily="18" charset="0"/>
              </a:rPr>
            </a:br>
            <a:r>
              <a:rPr lang="fr-FR" sz="2000" b="1" dirty="0">
                <a:solidFill>
                  <a:schemeClr val="tx2">
                    <a:lumMod val="60000"/>
                    <a:lumOff val="40000"/>
                  </a:schemeClr>
                </a:solidFill>
                <a:latin typeface="Bookman Old Style" panose="02050604050505020204" pitchFamily="18" charset="0"/>
              </a:rPr>
              <a:t>CADASTRE 1833</a:t>
            </a: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11180" r="20260"/>
          <a:stretch/>
        </p:blipFill>
        <p:spPr>
          <a:xfrm>
            <a:off x="107504" y="1340769"/>
            <a:ext cx="5008728" cy="3528392"/>
          </a:xfrm>
        </p:spPr>
      </p:pic>
      <p:sp>
        <p:nvSpPr>
          <p:cNvPr id="3" name="ZoneTexte 2"/>
          <p:cNvSpPr txBox="1"/>
          <p:nvPr/>
        </p:nvSpPr>
        <p:spPr>
          <a:xfrm>
            <a:off x="5087660" y="1725589"/>
            <a:ext cx="3980577" cy="2800767"/>
          </a:xfrm>
          <a:prstGeom prst="rect">
            <a:avLst/>
          </a:prstGeom>
          <a:noFill/>
        </p:spPr>
        <p:txBody>
          <a:bodyPr wrap="none" rtlCol="0">
            <a:spAutoFit/>
          </a:bodyPr>
          <a:lstStyle/>
          <a:p>
            <a:r>
              <a:rPr lang="fr-FR" sz="1600" dirty="0">
                <a:latin typeface="Bookman Old Style" panose="02050604050505020204" pitchFamily="18" charset="0"/>
              </a:rPr>
              <a:t>« Le siège de la Commanderie de</a:t>
            </a:r>
          </a:p>
          <a:p>
            <a:r>
              <a:rPr lang="fr-FR" sz="1600" dirty="0">
                <a:latin typeface="Bookman Old Style" panose="02050604050505020204" pitchFamily="18" charset="0"/>
              </a:rPr>
              <a:t>l’Ile-Bouchard, de l’ordre de Saint-</a:t>
            </a:r>
          </a:p>
          <a:p>
            <a:r>
              <a:rPr lang="fr-FR" sz="1600" dirty="0">
                <a:latin typeface="Bookman Old Style" panose="02050604050505020204" pitchFamily="18" charset="0"/>
              </a:rPr>
              <a:t>Jean de Jérusalem, était à Brizay.</a:t>
            </a:r>
          </a:p>
          <a:p>
            <a:r>
              <a:rPr lang="fr-FR" sz="1600" dirty="0">
                <a:latin typeface="Bookman Old Style" panose="02050604050505020204" pitchFamily="18" charset="0"/>
              </a:rPr>
              <a:t>La commanderie possédait ....</a:t>
            </a:r>
          </a:p>
          <a:p>
            <a:r>
              <a:rPr lang="fr-FR" sz="1600" dirty="0">
                <a:latin typeface="Bookman Old Style" panose="02050604050505020204" pitchFamily="18" charset="0"/>
              </a:rPr>
              <a:t>le </a:t>
            </a:r>
            <a:r>
              <a:rPr lang="fr-FR" sz="1600" b="1" dirty="0">
                <a:latin typeface="Bookman Old Style" panose="02050604050505020204" pitchFamily="18" charset="0"/>
              </a:rPr>
              <a:t>moulin du Temple </a:t>
            </a:r>
            <a:r>
              <a:rPr lang="fr-FR" sz="1600" dirty="0">
                <a:latin typeface="Bookman Old Style" panose="02050604050505020204" pitchFamily="18" charset="0"/>
              </a:rPr>
              <a:t>et la métairie</a:t>
            </a:r>
          </a:p>
          <a:p>
            <a:r>
              <a:rPr lang="fr-FR" sz="1600" dirty="0">
                <a:latin typeface="Bookman Old Style" panose="02050604050505020204" pitchFamily="18" charset="0"/>
              </a:rPr>
              <a:t>de l’Hôpital, paroisse de Balesmes... »</a:t>
            </a:r>
          </a:p>
          <a:p>
            <a:endParaRPr lang="fr-FR" sz="1600" dirty="0">
              <a:latin typeface="Bookman Old Style" panose="02050604050505020204" pitchFamily="18" charset="0"/>
            </a:endParaRPr>
          </a:p>
          <a:p>
            <a:r>
              <a:rPr lang="fr-FR" sz="1600" dirty="0">
                <a:latin typeface="Bookman Old Style" panose="02050604050505020204" pitchFamily="18" charset="0"/>
              </a:rPr>
              <a:t>Extrait du Dictionnaire géographique,</a:t>
            </a:r>
          </a:p>
          <a:p>
            <a:r>
              <a:rPr lang="fr-FR" sz="1600" dirty="0" smtClean="0">
                <a:latin typeface="Bookman Old Style" panose="02050604050505020204" pitchFamily="18" charset="0"/>
              </a:rPr>
              <a:t>historique </a:t>
            </a:r>
            <a:r>
              <a:rPr lang="fr-FR" sz="1600" dirty="0">
                <a:latin typeface="Bookman Old Style" panose="02050604050505020204" pitchFamily="18" charset="0"/>
              </a:rPr>
              <a:t>et biographique de </a:t>
            </a:r>
            <a:endParaRPr lang="fr-FR" sz="1600" dirty="0" smtClean="0">
              <a:latin typeface="Bookman Old Style" panose="02050604050505020204" pitchFamily="18" charset="0"/>
            </a:endParaRPr>
          </a:p>
          <a:p>
            <a:r>
              <a:rPr lang="fr-FR" sz="1600" dirty="0" smtClean="0">
                <a:latin typeface="Bookman Old Style" panose="02050604050505020204" pitchFamily="18" charset="0"/>
              </a:rPr>
              <a:t>l’ancienne </a:t>
            </a:r>
            <a:r>
              <a:rPr lang="fr-FR" sz="1600" dirty="0">
                <a:latin typeface="Bookman Old Style" panose="02050604050505020204" pitchFamily="18" charset="0"/>
              </a:rPr>
              <a:t>province de Touraine </a:t>
            </a:r>
            <a:r>
              <a:rPr lang="fr-FR" sz="1600" dirty="0" smtClean="0">
                <a:latin typeface="Bookman Old Style" panose="02050604050505020204" pitchFamily="18" charset="0"/>
              </a:rPr>
              <a:t>–</a:t>
            </a:r>
          </a:p>
          <a:p>
            <a:r>
              <a:rPr lang="fr-FR" sz="1600" dirty="0" smtClean="0">
                <a:latin typeface="Bookman Old Style" panose="02050604050505020204" pitchFamily="18" charset="0"/>
              </a:rPr>
              <a:t>J</a:t>
            </a:r>
            <a:r>
              <a:rPr lang="fr-FR" sz="1600" dirty="0">
                <a:latin typeface="Bookman Old Style" panose="02050604050505020204" pitchFamily="18" charset="0"/>
              </a:rPr>
              <a:t>. X </a:t>
            </a:r>
            <a:r>
              <a:rPr lang="fr-FR" sz="1600" dirty="0" smtClean="0">
                <a:latin typeface="Bookman Old Style" panose="02050604050505020204" pitchFamily="18" charset="0"/>
              </a:rPr>
              <a:t>Carré de </a:t>
            </a:r>
            <a:r>
              <a:rPr lang="fr-FR" sz="1600" dirty="0">
                <a:latin typeface="Bookman Old Style" panose="02050604050505020204" pitchFamily="18" charset="0"/>
              </a:rPr>
              <a:t>Busserolle.</a:t>
            </a:r>
          </a:p>
        </p:txBody>
      </p:sp>
      <p:sp>
        <p:nvSpPr>
          <p:cNvPr id="5" name="ZoneTexte 4"/>
          <p:cNvSpPr txBox="1"/>
          <p:nvPr/>
        </p:nvSpPr>
        <p:spPr>
          <a:xfrm>
            <a:off x="5102449" y="1489491"/>
            <a:ext cx="1106393" cy="338554"/>
          </a:xfrm>
          <a:prstGeom prst="rect">
            <a:avLst/>
          </a:prstGeom>
          <a:noFill/>
        </p:spPr>
        <p:txBody>
          <a:bodyPr wrap="none" rtlCol="0">
            <a:spAutoFit/>
          </a:bodyPr>
          <a:lstStyle/>
          <a:p>
            <a:r>
              <a:rPr lang="fr-FR" sz="1600" dirty="0" smtClean="0">
                <a:latin typeface="Bookman Old Style" panose="02050604050505020204" pitchFamily="18" charset="0"/>
              </a:rPr>
              <a:t>En 1790,</a:t>
            </a:r>
            <a:endParaRPr lang="fr-FR" sz="1600" dirty="0">
              <a:latin typeface="Bookman Old Style" panose="02050604050505020204" pitchFamily="18" charset="0"/>
            </a:endParaRPr>
          </a:p>
        </p:txBody>
      </p:sp>
    </p:spTree>
    <p:extLst>
      <p:ext uri="{BB962C8B-B14F-4D97-AF65-F5344CB8AC3E}">
        <p14:creationId xmlns:p14="http://schemas.microsoft.com/office/powerpoint/2010/main" val="137950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34280"/>
            <a:ext cx="8229600" cy="1143000"/>
          </a:xfrm>
        </p:spPr>
        <p:txBody>
          <a:bodyPr>
            <a:normAutofit/>
          </a:bodyPr>
          <a:lstStyle/>
          <a:p>
            <a:r>
              <a:rPr lang="fr-FR" sz="2000" b="1" dirty="0">
                <a:solidFill>
                  <a:schemeClr val="tx2">
                    <a:lumMod val="60000"/>
                    <a:lumOff val="40000"/>
                  </a:schemeClr>
                </a:solidFill>
                <a:latin typeface="Bookman Old Style" panose="02050604050505020204" pitchFamily="18" charset="0"/>
              </a:rPr>
              <a:t>LES MOULINS DU FOLLET</a:t>
            </a:r>
            <a:br>
              <a:rPr lang="fr-FR" sz="2000" b="1" dirty="0">
                <a:solidFill>
                  <a:schemeClr val="tx2">
                    <a:lumMod val="60000"/>
                    <a:lumOff val="40000"/>
                  </a:schemeClr>
                </a:solidFill>
                <a:latin typeface="Bookman Old Style" panose="02050604050505020204" pitchFamily="18" charset="0"/>
              </a:rPr>
            </a:br>
            <a:r>
              <a:rPr lang="fr-FR" sz="2000" b="1" dirty="0">
                <a:solidFill>
                  <a:schemeClr val="tx2">
                    <a:lumMod val="60000"/>
                    <a:lumOff val="40000"/>
                  </a:schemeClr>
                </a:solidFill>
                <a:latin typeface="Bookman Old Style" panose="02050604050505020204" pitchFamily="18" charset="0"/>
              </a:rPr>
              <a:t>CADASTRE 1833</a:t>
            </a:r>
          </a:p>
        </p:txBody>
      </p:sp>
      <p:pic>
        <p:nvPicPr>
          <p:cNvPr id="4" name="Espace réservé du contenu 3"/>
          <p:cNvPicPr>
            <a:picLocks noGrp="1" noChangeAspect="1"/>
          </p:cNvPicPr>
          <p:nvPr>
            <p:ph idx="1"/>
          </p:nvPr>
        </p:nvPicPr>
        <p:blipFill rotWithShape="1">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l="5236" r="21191"/>
          <a:stretch/>
        </p:blipFill>
        <p:spPr>
          <a:xfrm>
            <a:off x="59709" y="696015"/>
            <a:ext cx="4776907" cy="3159880"/>
          </a:xfrm>
        </p:spPr>
      </p:pic>
      <p:pic>
        <p:nvPicPr>
          <p:cNvPr id="3" name="Image 2"/>
          <p:cNvPicPr>
            <a:picLocks noChangeAspect="1"/>
          </p:cNvPicPr>
          <p:nvPr/>
        </p:nvPicPr>
        <p:blipFill rotWithShape="1">
          <a:blip r:embed="rId5">
            <a:extLst>
              <a:ext uri="{28A0092B-C50C-407E-A947-70E740481C1C}">
                <a14:useLocalDpi xmlns:a14="http://schemas.microsoft.com/office/drawing/2010/main" val="0"/>
              </a:ext>
            </a:extLst>
          </a:blip>
          <a:srcRect l="2472" t="3734" r="3088" b="3654"/>
          <a:stretch/>
        </p:blipFill>
        <p:spPr>
          <a:xfrm>
            <a:off x="59021" y="4005064"/>
            <a:ext cx="4667535" cy="2934268"/>
          </a:xfrm>
          <a:prstGeom prst="rect">
            <a:avLst/>
          </a:prstGeom>
        </p:spPr>
      </p:pic>
      <p:pic>
        <p:nvPicPr>
          <p:cNvPr id="5" name="Image 4"/>
          <p:cNvPicPr>
            <a:picLocks noChangeAspect="1"/>
          </p:cNvPicPr>
          <p:nvPr/>
        </p:nvPicPr>
        <p:blipFill rotWithShape="1">
          <a:blip r:embed="rId6" cstate="print">
            <a:extLst>
              <a:ext uri="{28A0092B-C50C-407E-A947-70E740481C1C}">
                <a14:useLocalDpi xmlns:a14="http://schemas.microsoft.com/office/drawing/2010/main" val="0"/>
              </a:ext>
            </a:extLst>
          </a:blip>
          <a:srcRect l="7843" t="8480" r="32623" b="54214"/>
          <a:stretch/>
        </p:blipFill>
        <p:spPr>
          <a:xfrm>
            <a:off x="5004048" y="3445506"/>
            <a:ext cx="4139952" cy="3412494"/>
          </a:xfrm>
          <a:prstGeom prst="rect">
            <a:avLst/>
          </a:prstGeom>
        </p:spPr>
      </p:pic>
      <p:sp>
        <p:nvSpPr>
          <p:cNvPr id="6" name="ZoneTexte 5"/>
          <p:cNvSpPr txBox="1"/>
          <p:nvPr/>
        </p:nvSpPr>
        <p:spPr>
          <a:xfrm>
            <a:off x="4836616" y="1718231"/>
            <a:ext cx="4212333" cy="523220"/>
          </a:xfrm>
          <a:prstGeom prst="rect">
            <a:avLst/>
          </a:prstGeom>
          <a:noFill/>
        </p:spPr>
        <p:txBody>
          <a:bodyPr wrap="square" rtlCol="0">
            <a:spAutoFit/>
          </a:bodyPr>
          <a:lstStyle/>
          <a:p>
            <a:r>
              <a:rPr lang="fr-FR" sz="1400" dirty="0" smtClean="0">
                <a:latin typeface="Bookman Old Style" panose="02050604050505020204" pitchFamily="18" charset="0"/>
              </a:rPr>
              <a:t>Le </a:t>
            </a:r>
            <a:r>
              <a:rPr lang="fr-FR" sz="1400" b="1" dirty="0" smtClean="0">
                <a:latin typeface="Bookman Old Style" panose="02050604050505020204" pitchFamily="18" charset="0"/>
              </a:rPr>
              <a:t>moulin de </a:t>
            </a:r>
            <a:r>
              <a:rPr lang="fr-FR" sz="1400" b="1" dirty="0" err="1" smtClean="0">
                <a:latin typeface="Bookman Old Style" panose="02050604050505020204" pitchFamily="18" charset="0"/>
              </a:rPr>
              <a:t>Terret</a:t>
            </a:r>
            <a:r>
              <a:rPr lang="fr-FR" sz="1400" b="1" dirty="0" smtClean="0">
                <a:latin typeface="Bookman Old Style" panose="02050604050505020204" pitchFamily="18" charset="0"/>
              </a:rPr>
              <a:t> </a:t>
            </a:r>
            <a:r>
              <a:rPr lang="fr-FR" sz="1400" dirty="0" smtClean="0">
                <a:latin typeface="Bookman Old Style" panose="02050604050505020204" pitchFamily="18" charset="0"/>
              </a:rPr>
              <a:t>est cité dans un aveu de l’abbesse de </a:t>
            </a:r>
            <a:r>
              <a:rPr lang="fr-FR" sz="1400" dirty="0" err="1" smtClean="0">
                <a:latin typeface="Bookman Old Style" panose="02050604050505020204" pitchFamily="18" charset="0"/>
              </a:rPr>
              <a:t>Fontevrault</a:t>
            </a:r>
            <a:r>
              <a:rPr lang="fr-FR" sz="1400" dirty="0" smtClean="0">
                <a:latin typeface="Bookman Old Style" panose="02050604050505020204" pitchFamily="18" charset="0"/>
              </a:rPr>
              <a:t> – 7 novembre 1782 –</a:t>
            </a:r>
            <a:endParaRPr lang="fr-FR" sz="1400" dirty="0">
              <a:latin typeface="Bookman Old Style" panose="02050604050505020204" pitchFamily="18" charset="0"/>
            </a:endParaRPr>
          </a:p>
        </p:txBody>
      </p:sp>
      <p:sp>
        <p:nvSpPr>
          <p:cNvPr id="8" name="ZoneTexte 7"/>
          <p:cNvSpPr txBox="1"/>
          <p:nvPr/>
        </p:nvSpPr>
        <p:spPr>
          <a:xfrm>
            <a:off x="4902419" y="737258"/>
            <a:ext cx="4473698" cy="954107"/>
          </a:xfrm>
          <a:prstGeom prst="rect">
            <a:avLst/>
          </a:prstGeom>
          <a:noFill/>
        </p:spPr>
        <p:txBody>
          <a:bodyPr wrap="square" rtlCol="0">
            <a:spAutoFit/>
          </a:bodyPr>
          <a:lstStyle/>
          <a:p>
            <a:r>
              <a:rPr lang="fr-FR" sz="1400" dirty="0" smtClean="0">
                <a:latin typeface="Bookman Old Style" panose="02050604050505020204" pitchFamily="18" charset="0"/>
              </a:rPr>
              <a:t>Le </a:t>
            </a:r>
            <a:r>
              <a:rPr lang="fr-FR" sz="1400" b="1" dirty="0" smtClean="0">
                <a:latin typeface="Bookman Old Style" panose="02050604050505020204" pitchFamily="18" charset="0"/>
              </a:rPr>
              <a:t>moulin de Terrette</a:t>
            </a:r>
            <a:r>
              <a:rPr lang="fr-FR" sz="1400" dirty="0" smtClean="0">
                <a:latin typeface="Bookman Old Style" panose="02050604050505020204" pitchFamily="18" charset="0"/>
              </a:rPr>
              <a:t> est cité par Carré de Busserole :  ...  </a:t>
            </a:r>
            <a:r>
              <a:rPr lang="fr-FR" sz="1400" dirty="0">
                <a:latin typeface="Bookman Old Style" panose="02050604050505020204" pitchFamily="18" charset="0"/>
              </a:rPr>
              <a:t>"</a:t>
            </a:r>
            <a:r>
              <a:rPr lang="fr-FR" sz="1400" dirty="0" smtClean="0">
                <a:latin typeface="Bookman Old Style" panose="02050604050505020204" pitchFamily="18" charset="0"/>
              </a:rPr>
              <a:t>le ruisseau de Follet  fait mouvoir les moulins de Follet et de </a:t>
            </a:r>
            <a:r>
              <a:rPr lang="fr-FR" sz="1400" dirty="0" err="1" smtClean="0">
                <a:latin typeface="Bookman Old Style" panose="02050604050505020204" pitchFamily="18" charset="0"/>
              </a:rPr>
              <a:t>Terrette</a:t>
            </a:r>
            <a:r>
              <a:rPr lang="fr-FR" sz="1400" dirty="0" smtClean="0">
                <a:latin typeface="Bookman Old Style" panose="02050604050505020204" pitchFamily="18" charset="0"/>
              </a:rPr>
              <a:t> –</a:t>
            </a:r>
          </a:p>
          <a:p>
            <a:r>
              <a:rPr lang="fr-FR" sz="1400" dirty="0" smtClean="0">
                <a:latin typeface="Bookman Old Style" panose="02050604050505020204" pitchFamily="18" charset="0"/>
              </a:rPr>
              <a:t>Commune de </a:t>
            </a:r>
            <a:r>
              <a:rPr lang="fr-FR" sz="1400" dirty="0" err="1" smtClean="0">
                <a:latin typeface="Bookman Old Style" panose="02050604050505020204" pitchFamily="18" charset="0"/>
              </a:rPr>
              <a:t>Balesmes</a:t>
            </a:r>
            <a:r>
              <a:rPr lang="fr-FR" sz="1400" dirty="0" smtClean="0">
                <a:latin typeface="Bookman Old Style" panose="02050604050505020204" pitchFamily="18" charset="0"/>
              </a:rPr>
              <a:t>. »  </a:t>
            </a:r>
            <a:endParaRPr lang="fr-FR" sz="1400" dirty="0">
              <a:latin typeface="Bookman Old Style" panose="02050604050505020204" pitchFamily="18" charset="0"/>
            </a:endParaRPr>
          </a:p>
        </p:txBody>
      </p:sp>
      <p:sp>
        <p:nvSpPr>
          <p:cNvPr id="9" name="ZoneTexte 8"/>
          <p:cNvSpPr txBox="1"/>
          <p:nvPr/>
        </p:nvSpPr>
        <p:spPr>
          <a:xfrm>
            <a:off x="4931664" y="2275955"/>
            <a:ext cx="4039888" cy="1169551"/>
          </a:xfrm>
          <a:prstGeom prst="rect">
            <a:avLst/>
          </a:prstGeom>
          <a:noFill/>
        </p:spPr>
        <p:txBody>
          <a:bodyPr wrap="none" rtlCol="0">
            <a:spAutoFit/>
          </a:bodyPr>
          <a:lstStyle/>
          <a:p>
            <a:r>
              <a:rPr lang="fr-FR" sz="1400" dirty="0" smtClean="0">
                <a:latin typeface="Bookman Old Style" panose="02050604050505020204" pitchFamily="18" charset="0"/>
              </a:rPr>
              <a:t>La papeterie de La Haye-Descartes est créée</a:t>
            </a:r>
          </a:p>
          <a:p>
            <a:r>
              <a:rPr lang="fr-FR" sz="1400" dirty="0" smtClean="0">
                <a:latin typeface="Bookman Old Style" panose="02050604050505020204" pitchFamily="18" charset="0"/>
              </a:rPr>
              <a:t>en 1858 et s’étend sur le site du moulin de</a:t>
            </a:r>
          </a:p>
          <a:p>
            <a:r>
              <a:rPr lang="fr-FR" sz="1400" dirty="0" smtClean="0">
                <a:latin typeface="Bookman Old Style" panose="02050604050505020204" pitchFamily="18" charset="0"/>
              </a:rPr>
              <a:t>Terrette. Ci-dessous, un extrait du dossier </a:t>
            </a:r>
          </a:p>
          <a:p>
            <a:r>
              <a:rPr lang="fr-FR" sz="1400" dirty="0" smtClean="0">
                <a:latin typeface="Bookman Old Style" panose="02050604050505020204" pitchFamily="18" charset="0"/>
              </a:rPr>
              <a:t>concernant le projet de centrale biomasse</a:t>
            </a:r>
          </a:p>
          <a:p>
            <a:r>
              <a:rPr lang="fr-FR" sz="1400" dirty="0" smtClean="0">
                <a:latin typeface="Bookman Old Style" panose="02050604050505020204" pitchFamily="18" charset="0"/>
              </a:rPr>
              <a:t>du 16 juin 2016.</a:t>
            </a:r>
          </a:p>
        </p:txBody>
      </p:sp>
    </p:spTree>
    <p:extLst>
      <p:ext uri="{BB962C8B-B14F-4D97-AF65-F5344CB8AC3E}">
        <p14:creationId xmlns:p14="http://schemas.microsoft.com/office/powerpoint/2010/main" val="2125889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b="1" dirty="0">
                <a:solidFill>
                  <a:schemeClr val="tx2">
                    <a:lumMod val="60000"/>
                    <a:lumOff val="40000"/>
                  </a:schemeClr>
                </a:solidFill>
                <a:latin typeface="Bookman Old Style" panose="02050604050505020204" pitchFamily="18" charset="0"/>
              </a:rPr>
              <a:t>LES MOULINS DU FOLLET</a:t>
            </a:r>
            <a:br>
              <a:rPr lang="fr-FR" sz="2000" b="1" dirty="0">
                <a:solidFill>
                  <a:schemeClr val="tx2">
                    <a:lumMod val="60000"/>
                    <a:lumOff val="40000"/>
                  </a:schemeClr>
                </a:solidFill>
                <a:latin typeface="Bookman Old Style" panose="02050604050505020204" pitchFamily="18" charset="0"/>
              </a:rPr>
            </a:br>
            <a:r>
              <a:rPr lang="fr-FR" sz="2000" b="1" dirty="0">
                <a:solidFill>
                  <a:schemeClr val="tx2">
                    <a:lumMod val="60000"/>
                    <a:lumOff val="40000"/>
                  </a:schemeClr>
                </a:solidFill>
                <a:latin typeface="Bookman Old Style" panose="02050604050505020204" pitchFamily="18" charset="0"/>
              </a:rPr>
              <a:t>CADASTRE 1833</a:t>
            </a:r>
            <a:br>
              <a:rPr lang="fr-FR" sz="2000" b="1" dirty="0">
                <a:solidFill>
                  <a:schemeClr val="tx2">
                    <a:lumMod val="60000"/>
                    <a:lumOff val="40000"/>
                  </a:schemeClr>
                </a:solidFill>
                <a:latin typeface="Bookman Old Style" panose="02050604050505020204" pitchFamily="18" charset="0"/>
              </a:rPr>
            </a:br>
            <a:endParaRPr lang="fr-FR" sz="2000" b="1" dirty="0">
              <a:solidFill>
                <a:schemeClr val="tx2">
                  <a:lumMod val="60000"/>
                  <a:lumOff val="40000"/>
                </a:schemeClr>
              </a:solidFill>
              <a:latin typeface="Bookman Old Style" panose="02050604050505020204" pitchFamily="18" charset="0"/>
            </a:endParaRPr>
          </a:p>
        </p:txBody>
      </p:sp>
      <p:pic>
        <p:nvPicPr>
          <p:cNvPr id="4" name="Espace réservé du contenu 3"/>
          <p:cNvPicPr>
            <a:picLocks noGrp="1" noChangeAspect="1"/>
          </p:cNvPicPr>
          <p:nvPr>
            <p:ph idx="1"/>
          </p:nvPr>
        </p:nvPicPr>
        <p:blipFill rotWithShape="1">
          <a:blip r:embed="rId2">
            <a:extLst>
              <a:ext uri="{28A0092B-C50C-407E-A947-70E740481C1C}">
                <a14:useLocalDpi xmlns:a14="http://schemas.microsoft.com/office/drawing/2010/main" val="0"/>
              </a:ext>
            </a:extLst>
          </a:blip>
          <a:srcRect l="4671" t="6408" r="1878" b="3206"/>
          <a:stretch/>
        </p:blipFill>
        <p:spPr>
          <a:xfrm>
            <a:off x="1403648" y="1196752"/>
            <a:ext cx="6760928" cy="3097136"/>
          </a:xfrm>
        </p:spPr>
      </p:pic>
      <p:sp>
        <p:nvSpPr>
          <p:cNvPr id="3" name="ZoneTexte 2"/>
          <p:cNvSpPr txBox="1"/>
          <p:nvPr/>
        </p:nvSpPr>
        <p:spPr>
          <a:xfrm>
            <a:off x="1331640" y="4803709"/>
            <a:ext cx="7031092" cy="1569660"/>
          </a:xfrm>
          <a:prstGeom prst="rect">
            <a:avLst/>
          </a:prstGeom>
          <a:noFill/>
        </p:spPr>
        <p:txBody>
          <a:bodyPr wrap="none" rtlCol="0">
            <a:spAutoFit/>
          </a:bodyPr>
          <a:lstStyle/>
          <a:p>
            <a:r>
              <a:rPr lang="fr-FR" sz="1600" dirty="0">
                <a:latin typeface="Bookman Old Style" panose="02050604050505020204" pitchFamily="18" charset="0"/>
              </a:rPr>
              <a:t>Cité dans les documents suivants :</a:t>
            </a:r>
          </a:p>
          <a:p>
            <a:pPr marL="285750" indent="-285750">
              <a:buFont typeface="Wingdings" panose="05000000000000000000" pitchFamily="2" charset="2"/>
              <a:buChar char="§"/>
            </a:pPr>
            <a:r>
              <a:rPr lang="fr-FR" sz="1600" dirty="0">
                <a:latin typeface="Bookman Old Style" panose="02050604050505020204" pitchFamily="18" charset="0"/>
              </a:rPr>
              <a:t>Hostel et habergement de Follet, 1439 (Dom Housseau)</a:t>
            </a:r>
          </a:p>
          <a:p>
            <a:pPr marL="285750" indent="-285750">
              <a:buFont typeface="Wingdings" panose="05000000000000000000" pitchFamily="2" charset="2"/>
              <a:buChar char="§"/>
            </a:pPr>
            <a:r>
              <a:rPr lang="fr-FR" sz="1600" dirty="0">
                <a:latin typeface="Bookman Old Style" panose="02050604050505020204" pitchFamily="18" charset="0"/>
              </a:rPr>
              <a:t>Fief du </a:t>
            </a:r>
            <a:r>
              <a:rPr lang="fr-FR" sz="1600" b="1" dirty="0">
                <a:latin typeface="Bookman Old Style" panose="02050604050505020204" pitchFamily="18" charset="0"/>
              </a:rPr>
              <a:t>moulin de Follet</a:t>
            </a:r>
            <a:r>
              <a:rPr lang="fr-FR" sz="1600" dirty="0">
                <a:latin typeface="Bookman Old Style" panose="02050604050505020204" pitchFamily="18" charset="0"/>
              </a:rPr>
              <a:t>, paroisse de Balesmes, 1639 (Châtre de</a:t>
            </a:r>
          </a:p>
          <a:p>
            <a:r>
              <a:rPr lang="fr-FR" sz="1600" dirty="0">
                <a:latin typeface="Bookman Old Style" panose="02050604050505020204" pitchFamily="18" charset="0"/>
              </a:rPr>
              <a:t>   </a:t>
            </a:r>
            <a:r>
              <a:rPr lang="fr-FR" sz="1600" dirty="0" smtClean="0">
                <a:latin typeface="Bookman Old Style" panose="02050604050505020204" pitchFamily="18" charset="0"/>
              </a:rPr>
              <a:t> </a:t>
            </a:r>
            <a:r>
              <a:rPr lang="fr-FR" sz="1600" dirty="0">
                <a:latin typeface="Bookman Old Style" panose="02050604050505020204" pitchFamily="18" charset="0"/>
              </a:rPr>
              <a:t>Cangé, n° 4835)</a:t>
            </a:r>
          </a:p>
          <a:p>
            <a:pPr marL="285750" indent="-285750">
              <a:buFont typeface="Wingdings" panose="05000000000000000000" pitchFamily="2" charset="2"/>
              <a:buChar char="§"/>
            </a:pPr>
            <a:r>
              <a:rPr lang="fr-FR" sz="1600" dirty="0">
                <a:latin typeface="Bookman Old Style" panose="02050604050505020204" pitchFamily="18" charset="0"/>
              </a:rPr>
              <a:t>11 juin 1713 – Archives 37 – justice de la Haye-Descartes.</a:t>
            </a:r>
          </a:p>
          <a:p>
            <a:endParaRPr lang="fr-FR" sz="1600" dirty="0">
              <a:latin typeface="Bookman Old Style" panose="02050604050505020204" pitchFamily="18" charset="0"/>
            </a:endParaRPr>
          </a:p>
        </p:txBody>
      </p:sp>
    </p:spTree>
    <p:extLst>
      <p:ext uri="{BB962C8B-B14F-4D97-AF65-F5344CB8AC3E}">
        <p14:creationId xmlns:p14="http://schemas.microsoft.com/office/powerpoint/2010/main" val="499507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692696"/>
            <a:ext cx="8229600" cy="1143000"/>
          </a:xfrm>
        </p:spPr>
        <p:txBody>
          <a:bodyPr>
            <a:normAutofit fontScale="90000"/>
          </a:bodyPr>
          <a:lstStyle/>
          <a:p>
            <a:r>
              <a:rPr lang="fr-FR" sz="2700" b="1" dirty="0">
                <a:latin typeface="Bookman Old Style" panose="02050604050505020204" pitchFamily="18" charset="0"/>
              </a:rPr>
              <a:t>LES MEUNIERS</a:t>
            </a:r>
            <a:r>
              <a:rPr lang="fr-FR" b="1" dirty="0"/>
              <a:t/>
            </a:r>
            <a:br>
              <a:rPr lang="fr-FR" b="1" dirty="0"/>
            </a:br>
            <a:r>
              <a:rPr lang="fr-FR" sz="2200" dirty="0">
                <a:latin typeface="Bookman Old Style" panose="02050604050505020204" pitchFamily="18" charset="0"/>
              </a:rPr>
              <a:t>(d’après les listes nominatives des recensements de population)</a:t>
            </a:r>
            <a:br>
              <a:rPr lang="fr-FR" sz="2200" dirty="0">
                <a:latin typeface="Bookman Old Style" panose="02050604050505020204" pitchFamily="18" charset="0"/>
              </a:rPr>
            </a:br>
            <a:r>
              <a:rPr lang="fr-FR" sz="2200" dirty="0">
                <a:latin typeface="Bookman Old Style" panose="02050604050505020204" pitchFamily="18" charset="0"/>
              </a:rPr>
              <a:t>1836 à </a:t>
            </a:r>
            <a:r>
              <a:rPr lang="fr-FR" sz="2200" dirty="0" smtClean="0">
                <a:latin typeface="Bookman Old Style" panose="02050604050505020204" pitchFamily="18" charset="0"/>
              </a:rPr>
              <a:t>1911</a:t>
            </a:r>
            <a:br>
              <a:rPr lang="fr-FR" sz="2200" dirty="0" smtClean="0">
                <a:latin typeface="Bookman Old Style" panose="02050604050505020204" pitchFamily="18" charset="0"/>
              </a:rPr>
            </a:br>
            <a:r>
              <a:rPr lang="fr-FR" sz="2200" dirty="0"/>
              <a:t/>
            </a:r>
            <a:br>
              <a:rPr lang="fr-FR" sz="2200" dirty="0"/>
            </a:br>
            <a:r>
              <a:rPr lang="fr-FR" sz="2200" b="1" dirty="0">
                <a:latin typeface="Bookman Old Style" panose="02050604050505020204" pitchFamily="18" charset="0"/>
              </a:rPr>
              <a:t>LE MOULIN DE FOLLET</a:t>
            </a:r>
            <a:br>
              <a:rPr lang="fr-FR" sz="2200" b="1" dirty="0">
                <a:latin typeface="Bookman Old Style" panose="02050604050505020204" pitchFamily="18" charset="0"/>
              </a:rPr>
            </a:br>
            <a:endParaRPr lang="fr-FR" sz="2200" b="1" dirty="0">
              <a:latin typeface="Bookman Old Style" panose="02050604050505020204" pitchFamily="18" charset="0"/>
            </a:endParaRPr>
          </a:p>
        </p:txBody>
      </p:sp>
      <p:sp>
        <p:nvSpPr>
          <p:cNvPr id="3" name="Espace réservé du contenu 2"/>
          <p:cNvSpPr>
            <a:spLocks noGrp="1"/>
          </p:cNvSpPr>
          <p:nvPr>
            <p:ph idx="1"/>
          </p:nvPr>
        </p:nvSpPr>
        <p:spPr>
          <a:xfrm>
            <a:off x="467544" y="2132857"/>
            <a:ext cx="8676456" cy="4536503"/>
          </a:xfrm>
        </p:spPr>
        <p:txBody>
          <a:bodyPr>
            <a:normAutofit/>
          </a:bodyPr>
          <a:lstStyle/>
          <a:p>
            <a:pPr marL="0" indent="0">
              <a:buNone/>
            </a:pPr>
            <a:r>
              <a:rPr lang="fr-FR" sz="2000" b="1" dirty="0" smtClean="0">
                <a:latin typeface="Bookman Old Style" panose="02050604050505020204" pitchFamily="18" charset="0"/>
              </a:rPr>
              <a:t>Années </a:t>
            </a:r>
            <a:r>
              <a:rPr lang="fr-FR" sz="2000" b="1" dirty="0">
                <a:latin typeface="Bookman Old Style" panose="02050604050505020204" pitchFamily="18" charset="0"/>
              </a:rPr>
              <a:t>des recensements</a:t>
            </a:r>
            <a:r>
              <a:rPr lang="fr-FR" sz="2000" dirty="0">
                <a:latin typeface="Bookman Old Style" panose="02050604050505020204" pitchFamily="18" charset="0"/>
              </a:rPr>
              <a:t>		</a:t>
            </a:r>
            <a:r>
              <a:rPr lang="fr-FR" sz="2000" b="1" dirty="0">
                <a:latin typeface="Bookman Old Style" panose="02050604050505020204" pitchFamily="18" charset="0"/>
              </a:rPr>
              <a:t>Noms</a:t>
            </a:r>
          </a:p>
          <a:p>
            <a:pPr marL="0" indent="0">
              <a:buNone/>
            </a:pPr>
            <a:endParaRPr lang="fr-FR" sz="2000" dirty="0">
              <a:latin typeface="Bookman Old Style" panose="02050604050505020204" pitchFamily="18" charset="0"/>
            </a:endParaRPr>
          </a:p>
          <a:p>
            <a:pPr marL="0" indent="0">
              <a:buNone/>
            </a:pPr>
            <a:r>
              <a:rPr lang="fr-FR" sz="2000" dirty="0">
                <a:latin typeface="Bookman Old Style" panose="02050604050505020204" pitchFamily="18" charset="0"/>
              </a:rPr>
              <a:t>1836				BOUILLON Charles et SAVATIER Jean</a:t>
            </a:r>
          </a:p>
          <a:p>
            <a:pPr marL="0" indent="0">
              <a:buNone/>
            </a:pPr>
            <a:r>
              <a:rPr lang="fr-FR" sz="2000" dirty="0">
                <a:latin typeface="Bookman Old Style" panose="02050604050505020204" pitchFamily="18" charset="0"/>
              </a:rPr>
              <a:t>1846				POIRIER Louis Auguste</a:t>
            </a:r>
          </a:p>
          <a:p>
            <a:pPr marL="0" indent="0">
              <a:buNone/>
            </a:pPr>
            <a:r>
              <a:rPr lang="fr-FR" sz="2000" dirty="0">
                <a:latin typeface="Bookman Old Style" panose="02050604050505020204" pitchFamily="18" charset="0"/>
              </a:rPr>
              <a:t>1856				LAMIRAULT Jean</a:t>
            </a:r>
          </a:p>
          <a:p>
            <a:pPr marL="0" indent="0">
              <a:buNone/>
            </a:pPr>
            <a:r>
              <a:rPr lang="fr-FR" sz="2000" dirty="0">
                <a:latin typeface="Bookman Old Style" panose="02050604050505020204" pitchFamily="18" charset="0"/>
              </a:rPr>
              <a:t>1861/72/76/81/86/91	</a:t>
            </a:r>
            <a:r>
              <a:rPr lang="fr-FR" sz="2000" dirty="0" smtClean="0">
                <a:latin typeface="Bookman Old Style" panose="02050604050505020204" pitchFamily="18" charset="0"/>
              </a:rPr>
              <a:t>BAUCHER </a:t>
            </a:r>
            <a:r>
              <a:rPr lang="fr-FR" sz="2000" dirty="0">
                <a:latin typeface="Bookman Old Style" panose="02050604050505020204" pitchFamily="18" charset="0"/>
              </a:rPr>
              <a:t>Joseph		</a:t>
            </a:r>
          </a:p>
          <a:p>
            <a:pPr marL="0" indent="0">
              <a:buNone/>
            </a:pPr>
            <a:r>
              <a:rPr lang="fr-FR" sz="2000" dirty="0">
                <a:latin typeface="Bookman Old Style" panose="02050604050505020204" pitchFamily="18" charset="0"/>
              </a:rPr>
              <a:t>1896/1901/1906/1911	</a:t>
            </a:r>
            <a:r>
              <a:rPr lang="fr-FR" sz="2000" dirty="0" smtClean="0">
                <a:latin typeface="Bookman Old Style" panose="02050604050505020204" pitchFamily="18" charset="0"/>
              </a:rPr>
              <a:t>THOMAS </a:t>
            </a:r>
            <a:r>
              <a:rPr lang="fr-FR" sz="2000" dirty="0">
                <a:latin typeface="Bookman Old Style" panose="02050604050505020204" pitchFamily="18" charset="0"/>
              </a:rPr>
              <a:t>Alexandre</a:t>
            </a:r>
          </a:p>
          <a:p>
            <a:pPr marL="0" indent="0">
              <a:buNone/>
            </a:pPr>
            <a:r>
              <a:rPr lang="fr-FR" sz="2000" dirty="0">
                <a:latin typeface="Bookman Old Style" panose="02050604050505020204" pitchFamily="18" charset="0"/>
              </a:rPr>
              <a:t>	</a:t>
            </a:r>
          </a:p>
        </p:txBody>
      </p:sp>
      <p:sp>
        <p:nvSpPr>
          <p:cNvPr id="4" name="ZoneTexte 3"/>
          <p:cNvSpPr txBox="1"/>
          <p:nvPr/>
        </p:nvSpPr>
        <p:spPr>
          <a:xfrm>
            <a:off x="395536" y="4880193"/>
            <a:ext cx="8230908" cy="646331"/>
          </a:xfrm>
          <a:prstGeom prst="rect">
            <a:avLst/>
          </a:prstGeom>
          <a:noFill/>
        </p:spPr>
        <p:txBody>
          <a:bodyPr wrap="none" rtlCol="0">
            <a:spAutoFit/>
          </a:bodyPr>
          <a:lstStyle/>
          <a:p>
            <a:r>
              <a:rPr lang="fr-FR" dirty="0" smtClean="0"/>
              <a:t>L’établissement de la liste complète des meuniers de tous les moulins de </a:t>
            </a:r>
            <a:r>
              <a:rPr lang="fr-FR" dirty="0" err="1" smtClean="0"/>
              <a:t>Balesmes</a:t>
            </a:r>
            <a:r>
              <a:rPr lang="fr-FR" dirty="0" smtClean="0"/>
              <a:t> est</a:t>
            </a:r>
          </a:p>
          <a:p>
            <a:r>
              <a:rPr lang="fr-FR" dirty="0" smtClean="0"/>
              <a:t> en cours.</a:t>
            </a:r>
            <a:endParaRPr lang="fr-FR" dirty="0"/>
          </a:p>
        </p:txBody>
      </p:sp>
    </p:spTree>
    <p:extLst>
      <p:ext uri="{BB962C8B-B14F-4D97-AF65-F5344CB8AC3E}">
        <p14:creationId xmlns:p14="http://schemas.microsoft.com/office/powerpoint/2010/main" val="1769554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08" y="1052737"/>
            <a:ext cx="9013488" cy="3673939"/>
          </a:xfrm>
          <a:prstGeom prst="rect">
            <a:avLst/>
          </a:prstGeom>
        </p:spPr>
      </p:pic>
      <p:sp>
        <p:nvSpPr>
          <p:cNvPr id="3" name="ZoneTexte 2"/>
          <p:cNvSpPr txBox="1"/>
          <p:nvPr/>
        </p:nvSpPr>
        <p:spPr>
          <a:xfrm>
            <a:off x="746170" y="163126"/>
            <a:ext cx="7803739" cy="707886"/>
          </a:xfrm>
          <a:prstGeom prst="rect">
            <a:avLst/>
          </a:prstGeom>
          <a:noFill/>
        </p:spPr>
        <p:txBody>
          <a:bodyPr wrap="none" rtlCol="0">
            <a:spAutoFit/>
          </a:bodyPr>
          <a:lstStyle/>
          <a:p>
            <a:pPr algn="ctr"/>
            <a:r>
              <a:rPr lang="fr-FR" sz="2000" b="1" dirty="0">
                <a:latin typeface="Bookman Old Style" panose="02050604050505020204" pitchFamily="18" charset="0"/>
              </a:rPr>
              <a:t>Extrait de la liste de recensement de population de 1856</a:t>
            </a:r>
          </a:p>
          <a:p>
            <a:pPr algn="ctr"/>
            <a:r>
              <a:rPr lang="fr-FR" sz="2000" b="1" dirty="0">
                <a:latin typeface="Bookman Old Style" panose="02050604050505020204" pitchFamily="18" charset="0"/>
              </a:rPr>
              <a:t>Balesmes - </a:t>
            </a:r>
            <a:r>
              <a:rPr lang="fr-FR" sz="2000" b="1" dirty="0" smtClean="0">
                <a:latin typeface="Bookman Old Style" panose="02050604050505020204" pitchFamily="18" charset="0"/>
              </a:rPr>
              <a:t> Follet</a:t>
            </a:r>
            <a:endParaRPr lang="fr-FR" sz="2000" b="1" dirty="0">
              <a:latin typeface="Bookman Old Style" panose="02050604050505020204" pitchFamily="18" charset="0"/>
            </a:endParaRPr>
          </a:p>
        </p:txBody>
      </p:sp>
    </p:spTree>
    <p:extLst>
      <p:ext uri="{BB962C8B-B14F-4D97-AF65-F5344CB8AC3E}">
        <p14:creationId xmlns:p14="http://schemas.microsoft.com/office/powerpoint/2010/main" val="2226390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3" y="476672"/>
            <a:ext cx="6016391" cy="369332"/>
          </a:xfrm>
          <a:prstGeom prst="rect">
            <a:avLst/>
          </a:prstGeom>
          <a:noFill/>
        </p:spPr>
        <p:txBody>
          <a:bodyPr wrap="none" rtlCol="0">
            <a:spAutoFit/>
          </a:bodyPr>
          <a:lstStyle/>
          <a:p>
            <a:r>
              <a:rPr lang="fr-FR" b="1" dirty="0" smtClean="0">
                <a:latin typeface="Bookman Old Style" panose="02050604050505020204" pitchFamily="18" charset="0"/>
              </a:rPr>
              <a:t>SOURCES ET DOCUMENTS COMPLEMENTAIRES</a:t>
            </a:r>
            <a:endParaRPr lang="fr-FR" b="1" dirty="0">
              <a:latin typeface="Bookman Old Style" panose="02050604050505020204" pitchFamily="18" charset="0"/>
            </a:endParaRPr>
          </a:p>
        </p:txBody>
      </p:sp>
      <p:sp>
        <p:nvSpPr>
          <p:cNvPr id="4" name="ZoneTexte 3"/>
          <p:cNvSpPr txBox="1"/>
          <p:nvPr/>
        </p:nvSpPr>
        <p:spPr>
          <a:xfrm>
            <a:off x="274129" y="1456142"/>
            <a:ext cx="2855269" cy="338554"/>
          </a:xfrm>
          <a:prstGeom prst="rect">
            <a:avLst/>
          </a:prstGeom>
          <a:noFill/>
        </p:spPr>
        <p:txBody>
          <a:bodyPr wrap="none" rtlCol="0">
            <a:spAutoFit/>
          </a:bodyPr>
          <a:lstStyle/>
          <a:p>
            <a:r>
              <a:rPr lang="fr-FR" sz="1600" b="1" dirty="0" smtClean="0">
                <a:latin typeface="Bookman Old Style" panose="02050604050505020204" pitchFamily="18" charset="0"/>
              </a:rPr>
              <a:t>CARRE DE BUSSEROLLE</a:t>
            </a:r>
            <a:endParaRPr lang="fr-FR" sz="1600" b="1" dirty="0">
              <a:latin typeface="Bookman Old Style" panose="02050604050505020204" pitchFamily="18" charset="0"/>
            </a:endParaRPr>
          </a:p>
        </p:txBody>
      </p:sp>
      <p:pic>
        <p:nvPicPr>
          <p:cNvPr id="5" name="Image 4"/>
          <p:cNvPicPr>
            <a:picLocks noChangeAspect="1"/>
          </p:cNvPicPr>
          <p:nvPr/>
        </p:nvPicPr>
        <p:blipFill rotWithShape="1">
          <a:blip r:embed="rId2" cstate="print">
            <a:extLst>
              <a:ext uri="{28A0092B-C50C-407E-A947-70E740481C1C}">
                <a14:useLocalDpi xmlns:a14="http://schemas.microsoft.com/office/drawing/2010/main" val="0"/>
              </a:ext>
            </a:extLst>
          </a:blip>
          <a:srcRect r="53895" b="47121"/>
          <a:stretch/>
        </p:blipFill>
        <p:spPr>
          <a:xfrm>
            <a:off x="542413" y="2276872"/>
            <a:ext cx="2298405" cy="3626457"/>
          </a:xfrm>
          <a:prstGeom prst="rect">
            <a:avLst/>
          </a:prstGeom>
        </p:spPr>
      </p:pic>
      <p:sp>
        <p:nvSpPr>
          <p:cNvPr id="6" name="ZoneTexte 5"/>
          <p:cNvSpPr txBox="1"/>
          <p:nvPr/>
        </p:nvSpPr>
        <p:spPr>
          <a:xfrm>
            <a:off x="3073293" y="2636912"/>
            <a:ext cx="5580374" cy="2462213"/>
          </a:xfrm>
          <a:prstGeom prst="rect">
            <a:avLst/>
          </a:prstGeom>
          <a:noFill/>
        </p:spPr>
        <p:txBody>
          <a:bodyPr wrap="none" rtlCol="0">
            <a:spAutoFit/>
          </a:bodyPr>
          <a:lstStyle/>
          <a:p>
            <a:r>
              <a:rPr lang="fr-FR" sz="1400" dirty="0" smtClean="0">
                <a:latin typeface="Bookman Old Style" panose="02050604050505020204" pitchFamily="18" charset="0"/>
              </a:rPr>
              <a:t>Jacques-Xavier Carré de </a:t>
            </a:r>
            <a:r>
              <a:rPr lang="fr-FR" sz="1400" dirty="0" err="1" smtClean="0">
                <a:latin typeface="Bookman Old Style" panose="02050604050505020204" pitchFamily="18" charset="0"/>
              </a:rPr>
              <a:t>Busserolle</a:t>
            </a:r>
            <a:r>
              <a:rPr lang="fr-FR" sz="1400" dirty="0" smtClean="0">
                <a:latin typeface="Bookman Old Style" panose="02050604050505020204" pitchFamily="18" charset="0"/>
              </a:rPr>
              <a:t> (1823-1904)</a:t>
            </a:r>
          </a:p>
          <a:p>
            <a:endParaRPr lang="fr-FR" sz="1400" dirty="0">
              <a:latin typeface="Bookman Old Style" panose="02050604050505020204" pitchFamily="18" charset="0"/>
            </a:endParaRPr>
          </a:p>
          <a:p>
            <a:r>
              <a:rPr lang="fr-FR" sz="1400" dirty="0" smtClean="0">
                <a:latin typeface="Bookman Old Style" panose="02050604050505020204" pitchFamily="18" charset="0"/>
              </a:rPr>
              <a:t>Membre de la Société Archéologique de Touraine et de la</a:t>
            </a:r>
          </a:p>
          <a:p>
            <a:r>
              <a:rPr lang="fr-FR" sz="1400" dirty="0" smtClean="0">
                <a:latin typeface="Bookman Old Style" panose="02050604050505020204" pitchFamily="18" charset="0"/>
              </a:rPr>
              <a:t>Société des gens de lettres.</a:t>
            </a:r>
          </a:p>
          <a:p>
            <a:endParaRPr lang="fr-FR" sz="1400" dirty="0">
              <a:latin typeface="Bookman Old Style" panose="02050604050505020204" pitchFamily="18" charset="0"/>
            </a:endParaRPr>
          </a:p>
          <a:p>
            <a:r>
              <a:rPr lang="fr-FR" sz="1400" dirty="0" smtClean="0">
                <a:latin typeface="Bookman Old Style" panose="02050604050505020204" pitchFamily="18" charset="0"/>
              </a:rPr>
              <a:t>Ecrit le dictionnaire géographique, historique et biographique</a:t>
            </a:r>
          </a:p>
          <a:p>
            <a:r>
              <a:rPr lang="fr-FR" sz="1400" dirty="0" smtClean="0">
                <a:latin typeface="Bookman Old Style" panose="02050604050505020204" pitchFamily="18" charset="0"/>
              </a:rPr>
              <a:t>de l’ancienne province de Touraine entre 1878 et 1884.</a:t>
            </a:r>
          </a:p>
          <a:p>
            <a:r>
              <a:rPr lang="fr-FR" sz="1400" dirty="0" smtClean="0">
                <a:latin typeface="Bookman Old Style" panose="02050604050505020204" pitchFamily="18" charset="0"/>
              </a:rPr>
              <a:t>Tomes I à V.</a:t>
            </a:r>
          </a:p>
          <a:p>
            <a:endParaRPr lang="fr-FR" sz="1400" dirty="0">
              <a:latin typeface="Bookman Old Style" panose="02050604050505020204" pitchFamily="18" charset="0"/>
            </a:endParaRPr>
          </a:p>
          <a:p>
            <a:r>
              <a:rPr lang="fr-FR" sz="1400" dirty="0" smtClean="0">
                <a:latin typeface="Bookman Old Style" panose="02050604050505020204" pitchFamily="18" charset="0"/>
              </a:rPr>
              <a:t>Cet ouvrage de référence est consultable à la bibliothèque </a:t>
            </a:r>
          </a:p>
          <a:p>
            <a:r>
              <a:rPr lang="fr-FR" sz="1400" dirty="0" smtClean="0">
                <a:latin typeface="Bookman Old Style" panose="02050604050505020204" pitchFamily="18" charset="0"/>
              </a:rPr>
              <a:t>Municipale de Descartes.</a:t>
            </a:r>
            <a:endParaRPr lang="fr-FR" sz="1400" dirty="0">
              <a:latin typeface="Bookman Old Style" panose="02050604050505020204" pitchFamily="18" charset="0"/>
            </a:endParaRPr>
          </a:p>
        </p:txBody>
      </p:sp>
    </p:spTree>
    <p:extLst>
      <p:ext uri="{BB962C8B-B14F-4D97-AF65-F5344CB8AC3E}">
        <p14:creationId xmlns:p14="http://schemas.microsoft.com/office/powerpoint/2010/main" val="211935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12836" t="4619" r="13547" b="9474"/>
          <a:stretch/>
        </p:blipFill>
        <p:spPr>
          <a:xfrm>
            <a:off x="262083" y="951370"/>
            <a:ext cx="3669956" cy="5891543"/>
          </a:xfrm>
          <a:prstGeom prst="rect">
            <a:avLst/>
          </a:prstGeom>
        </p:spPr>
      </p:pic>
      <p:pic>
        <p:nvPicPr>
          <p:cNvPr id="3" name="Image 2"/>
          <p:cNvPicPr>
            <a:picLocks noChangeAspect="1"/>
          </p:cNvPicPr>
          <p:nvPr/>
        </p:nvPicPr>
        <p:blipFill rotWithShape="1">
          <a:blip r:embed="rId3" cstate="print">
            <a:extLst>
              <a:ext uri="{28A0092B-C50C-407E-A947-70E740481C1C}">
                <a14:useLocalDpi xmlns:a14="http://schemas.microsoft.com/office/drawing/2010/main" val="0"/>
              </a:ext>
            </a:extLst>
          </a:blip>
          <a:srcRect l="12085" t="5896" r="13553" b="9784"/>
          <a:stretch/>
        </p:blipFill>
        <p:spPr>
          <a:xfrm>
            <a:off x="4627325" y="1075368"/>
            <a:ext cx="3707027" cy="5782632"/>
          </a:xfrm>
          <a:prstGeom prst="rect">
            <a:avLst/>
          </a:prstGeom>
        </p:spPr>
      </p:pic>
      <p:sp>
        <p:nvSpPr>
          <p:cNvPr id="4" name="ZoneTexte 3"/>
          <p:cNvSpPr txBox="1"/>
          <p:nvPr/>
        </p:nvSpPr>
        <p:spPr>
          <a:xfrm>
            <a:off x="539552" y="620688"/>
            <a:ext cx="2398413" cy="307777"/>
          </a:xfrm>
          <a:prstGeom prst="rect">
            <a:avLst/>
          </a:prstGeom>
          <a:noFill/>
        </p:spPr>
        <p:txBody>
          <a:bodyPr wrap="none" rtlCol="0">
            <a:spAutoFit/>
          </a:bodyPr>
          <a:lstStyle/>
          <a:p>
            <a:r>
              <a:rPr lang="fr-FR" sz="1400" dirty="0" smtClean="0">
                <a:latin typeface="Bookman Old Style" panose="02050604050505020204" pitchFamily="18" charset="0"/>
              </a:rPr>
              <a:t>Les moulins de </a:t>
            </a:r>
            <a:r>
              <a:rPr lang="fr-FR" sz="1400" dirty="0" err="1" smtClean="0">
                <a:latin typeface="Bookman Old Style" panose="02050604050505020204" pitchFamily="18" charset="0"/>
              </a:rPr>
              <a:t>Balesmes</a:t>
            </a:r>
            <a:endParaRPr lang="fr-FR" sz="1400" dirty="0">
              <a:latin typeface="Bookman Old Style" panose="02050604050505020204" pitchFamily="18" charset="0"/>
            </a:endParaRPr>
          </a:p>
        </p:txBody>
      </p:sp>
    </p:spTree>
    <p:extLst>
      <p:ext uri="{BB962C8B-B14F-4D97-AF65-F5344CB8AC3E}">
        <p14:creationId xmlns:p14="http://schemas.microsoft.com/office/powerpoint/2010/main" val="22633824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ou</a:t>
            </a:r>
          </a:p>
        </p:txBody>
      </p:sp>
      <p:sp>
        <p:nvSpPr>
          <p:cNvPr id="3" name="Sous-titre 2"/>
          <p:cNvSpPr>
            <a:spLocks noGrp="1"/>
          </p:cNvSpPr>
          <p:nvPr>
            <p:ph type="subTitle" idx="1"/>
          </p:nvPr>
        </p:nvSpPr>
        <p:spPr/>
        <p:txBody>
          <a:bodyPr/>
          <a:lstStyle/>
          <a:p>
            <a:endParaRPr lang="fr-FR" dirty="0"/>
          </a:p>
        </p:txBody>
      </p:sp>
      <p:pic>
        <p:nvPicPr>
          <p:cNvPr id="4" name="Image 3"/>
          <p:cNvPicPr>
            <a:picLocks noChangeAspect="1"/>
          </p:cNvPicPr>
          <p:nvPr/>
        </p:nvPicPr>
        <p:blipFill rotWithShape="1">
          <a:blip r:embed="rId2">
            <a:extLst>
              <a:ext uri="{28A0092B-C50C-407E-A947-70E740481C1C}">
                <a14:useLocalDpi xmlns:a14="http://schemas.microsoft.com/office/drawing/2010/main" val="0"/>
              </a:ext>
            </a:extLst>
          </a:blip>
          <a:srcRect l="542" r="2668"/>
          <a:stretch/>
        </p:blipFill>
        <p:spPr>
          <a:xfrm>
            <a:off x="999783" y="0"/>
            <a:ext cx="6962085" cy="6825165"/>
          </a:xfrm>
          <a:prstGeom prst="rect">
            <a:avLst/>
          </a:prstGeom>
          <a:ln w="38100">
            <a:solidFill>
              <a:schemeClr val="bg1">
                <a:lumMod val="85000"/>
              </a:schemeClr>
            </a:solidFill>
          </a:ln>
        </p:spPr>
      </p:pic>
      <p:cxnSp>
        <p:nvCxnSpPr>
          <p:cNvPr id="7" name="Connecteur droit avec flèche 6"/>
          <p:cNvCxnSpPr/>
          <p:nvPr/>
        </p:nvCxnSpPr>
        <p:spPr>
          <a:xfrm flipV="1">
            <a:off x="3823418" y="4829676"/>
            <a:ext cx="287121" cy="301679"/>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flipV="1">
            <a:off x="4068617" y="4959354"/>
            <a:ext cx="320464" cy="315504"/>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3235294" y="4959354"/>
            <a:ext cx="720081" cy="369332"/>
          </a:xfrm>
          <a:prstGeom prst="rect">
            <a:avLst/>
          </a:prstGeom>
          <a:noFill/>
        </p:spPr>
        <p:txBody>
          <a:bodyPr wrap="square" rtlCol="0">
            <a:spAutoFit/>
          </a:bodyPr>
          <a:lstStyle/>
          <a:p>
            <a:r>
              <a:rPr lang="fr-FR" dirty="0">
                <a:solidFill>
                  <a:srgbClr val="FF0000"/>
                </a:solidFill>
              </a:rPr>
              <a:t>Esves</a:t>
            </a:r>
          </a:p>
        </p:txBody>
      </p:sp>
      <p:sp>
        <p:nvSpPr>
          <p:cNvPr id="13" name="ZoneTexte 12"/>
          <p:cNvSpPr txBox="1"/>
          <p:nvPr/>
        </p:nvSpPr>
        <p:spPr>
          <a:xfrm>
            <a:off x="3539324" y="5309196"/>
            <a:ext cx="706091" cy="369332"/>
          </a:xfrm>
          <a:prstGeom prst="rect">
            <a:avLst/>
          </a:prstGeom>
          <a:noFill/>
        </p:spPr>
        <p:txBody>
          <a:bodyPr wrap="none" rtlCol="0">
            <a:spAutoFit/>
          </a:bodyPr>
          <a:lstStyle/>
          <a:p>
            <a:r>
              <a:rPr lang="fr-FR" dirty="0">
                <a:solidFill>
                  <a:srgbClr val="FF0000"/>
                </a:solidFill>
              </a:rPr>
              <a:t>Follet</a:t>
            </a:r>
          </a:p>
        </p:txBody>
      </p:sp>
      <p:cxnSp>
        <p:nvCxnSpPr>
          <p:cNvPr id="20" name="Connecteur droit avec flèche 19"/>
          <p:cNvCxnSpPr/>
          <p:nvPr/>
        </p:nvCxnSpPr>
        <p:spPr>
          <a:xfrm flipV="1">
            <a:off x="4297335" y="5144020"/>
            <a:ext cx="183491" cy="43122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ZoneTexte 24"/>
          <p:cNvSpPr txBox="1"/>
          <p:nvPr/>
        </p:nvSpPr>
        <p:spPr>
          <a:xfrm>
            <a:off x="3823418" y="5701890"/>
            <a:ext cx="729687" cy="369332"/>
          </a:xfrm>
          <a:prstGeom prst="rect">
            <a:avLst/>
          </a:prstGeom>
          <a:noFill/>
        </p:spPr>
        <p:txBody>
          <a:bodyPr wrap="none" rtlCol="0">
            <a:spAutoFit/>
          </a:bodyPr>
          <a:lstStyle/>
          <a:p>
            <a:r>
              <a:rPr lang="fr-FR" dirty="0">
                <a:solidFill>
                  <a:srgbClr val="FF0000"/>
                </a:solidFill>
              </a:rPr>
              <a:t>Claise</a:t>
            </a:r>
          </a:p>
        </p:txBody>
      </p:sp>
    </p:spTree>
    <p:extLst>
      <p:ext uri="{BB962C8B-B14F-4D97-AF65-F5344CB8AC3E}">
        <p14:creationId xmlns:p14="http://schemas.microsoft.com/office/powerpoint/2010/main" val="2978071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t="4438" b="9142"/>
          <a:stretch/>
        </p:blipFill>
        <p:spPr>
          <a:xfrm>
            <a:off x="1630773" y="692696"/>
            <a:ext cx="4985148" cy="5926639"/>
          </a:xfrm>
          <a:prstGeom prst="rect">
            <a:avLst/>
          </a:prstGeom>
        </p:spPr>
      </p:pic>
      <p:sp>
        <p:nvSpPr>
          <p:cNvPr id="3" name="ZoneTexte 2"/>
          <p:cNvSpPr txBox="1"/>
          <p:nvPr/>
        </p:nvSpPr>
        <p:spPr>
          <a:xfrm>
            <a:off x="1895132" y="187165"/>
            <a:ext cx="4434227" cy="307777"/>
          </a:xfrm>
          <a:prstGeom prst="rect">
            <a:avLst/>
          </a:prstGeom>
          <a:noFill/>
        </p:spPr>
        <p:txBody>
          <a:bodyPr wrap="none" rtlCol="0">
            <a:spAutoFit/>
          </a:bodyPr>
          <a:lstStyle/>
          <a:p>
            <a:r>
              <a:rPr lang="fr-FR" sz="1400" dirty="0" smtClean="0">
                <a:latin typeface="Bookman Old Style" panose="02050604050505020204" pitchFamily="18" charset="0"/>
              </a:rPr>
              <a:t>La quintaine de La Haye – Acte du 11 juin 1713.</a:t>
            </a:r>
            <a:endParaRPr lang="fr-FR" sz="1400" dirty="0">
              <a:latin typeface="Bookman Old Style" panose="02050604050505020204" pitchFamily="18" charset="0"/>
            </a:endParaRPr>
          </a:p>
        </p:txBody>
      </p:sp>
    </p:spTree>
    <p:extLst>
      <p:ext uri="{BB962C8B-B14F-4D97-AF65-F5344CB8AC3E}">
        <p14:creationId xmlns:p14="http://schemas.microsoft.com/office/powerpoint/2010/main" val="4059507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187623" y="476672"/>
            <a:ext cx="6016391" cy="369332"/>
          </a:xfrm>
          <a:prstGeom prst="rect">
            <a:avLst/>
          </a:prstGeom>
          <a:noFill/>
        </p:spPr>
        <p:txBody>
          <a:bodyPr wrap="none" rtlCol="0">
            <a:spAutoFit/>
          </a:bodyPr>
          <a:lstStyle/>
          <a:p>
            <a:r>
              <a:rPr lang="fr-FR" b="1" dirty="0" smtClean="0">
                <a:latin typeface="Bookman Old Style" panose="02050604050505020204" pitchFamily="18" charset="0"/>
              </a:rPr>
              <a:t>SOURCES ET DOCUMENTS COMPLEMENTAIRES</a:t>
            </a:r>
            <a:endParaRPr lang="fr-FR" b="1" dirty="0">
              <a:latin typeface="Bookman Old Style" panose="02050604050505020204" pitchFamily="18" charset="0"/>
            </a:endParaRPr>
          </a:p>
        </p:txBody>
      </p:sp>
      <p:sp>
        <p:nvSpPr>
          <p:cNvPr id="4" name="ZoneTexte 3"/>
          <p:cNvSpPr txBox="1"/>
          <p:nvPr/>
        </p:nvSpPr>
        <p:spPr>
          <a:xfrm>
            <a:off x="274249" y="980728"/>
            <a:ext cx="2172390" cy="338554"/>
          </a:xfrm>
          <a:prstGeom prst="rect">
            <a:avLst/>
          </a:prstGeom>
          <a:noFill/>
        </p:spPr>
        <p:txBody>
          <a:bodyPr wrap="none" rtlCol="0">
            <a:spAutoFit/>
          </a:bodyPr>
          <a:lstStyle/>
          <a:p>
            <a:r>
              <a:rPr lang="fr-FR" sz="1600" b="1" dirty="0" smtClean="0">
                <a:latin typeface="Bookman Old Style" panose="02050604050505020204" pitchFamily="18" charset="0"/>
              </a:rPr>
              <a:t>RAOUL GUICHANE</a:t>
            </a:r>
            <a:endParaRPr lang="fr-FR" sz="1600" b="1" dirty="0">
              <a:latin typeface="Bookman Old Style" panose="02050604050505020204" pitchFamily="18" charset="0"/>
            </a:endParaRPr>
          </a:p>
        </p:txBody>
      </p:sp>
      <p:pic>
        <p:nvPicPr>
          <p:cNvPr id="8" name="Image 7"/>
          <p:cNvPicPr>
            <a:picLocks noChangeAspect="1"/>
          </p:cNvPicPr>
          <p:nvPr/>
        </p:nvPicPr>
        <p:blipFill rotWithShape="1">
          <a:blip r:embed="rId2" cstate="print">
            <a:extLst>
              <a:ext uri="{28A0092B-C50C-407E-A947-70E740481C1C}">
                <a14:useLocalDpi xmlns:a14="http://schemas.microsoft.com/office/drawing/2010/main" val="0"/>
              </a:ext>
            </a:extLst>
          </a:blip>
          <a:srcRect t="4190" r="13589" b="40463"/>
          <a:stretch/>
        </p:blipFill>
        <p:spPr>
          <a:xfrm>
            <a:off x="0" y="1337379"/>
            <a:ext cx="4307745" cy="3795765"/>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l="4366" r="8136" b="41515"/>
          <a:stretch/>
        </p:blipFill>
        <p:spPr>
          <a:xfrm>
            <a:off x="4307745" y="2813634"/>
            <a:ext cx="4361935" cy="4010903"/>
          </a:xfrm>
          <a:prstGeom prst="rect">
            <a:avLst/>
          </a:prstGeom>
        </p:spPr>
      </p:pic>
    </p:spTree>
    <p:extLst>
      <p:ext uri="{BB962C8B-B14F-4D97-AF65-F5344CB8AC3E}">
        <p14:creationId xmlns:p14="http://schemas.microsoft.com/office/powerpoint/2010/main" val="1775458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cstate="print">
            <a:extLst>
              <a:ext uri="{28A0092B-C50C-407E-A947-70E740481C1C}">
                <a14:useLocalDpi xmlns:a14="http://schemas.microsoft.com/office/drawing/2010/main" val="0"/>
              </a:ext>
            </a:extLst>
          </a:blip>
          <a:srcRect l="5878" r="5297" b="5405"/>
          <a:stretch/>
        </p:blipFill>
        <p:spPr>
          <a:xfrm>
            <a:off x="0" y="376881"/>
            <a:ext cx="4427984" cy="6487297"/>
          </a:xfrm>
          <a:prstGeom prst="rect">
            <a:avLst/>
          </a:prstGeom>
        </p:spPr>
      </p:pic>
      <p:pic>
        <p:nvPicPr>
          <p:cNvPr id="5" name="Image 4"/>
          <p:cNvPicPr>
            <a:picLocks noChangeAspect="1"/>
          </p:cNvPicPr>
          <p:nvPr/>
        </p:nvPicPr>
        <p:blipFill rotWithShape="1">
          <a:blip r:embed="rId3" cstate="print">
            <a:extLst>
              <a:ext uri="{28A0092B-C50C-407E-A947-70E740481C1C}">
                <a14:useLocalDpi xmlns:a14="http://schemas.microsoft.com/office/drawing/2010/main" val="0"/>
              </a:ext>
            </a:extLst>
          </a:blip>
          <a:srcRect l="2188" r="6621" b="40000"/>
          <a:stretch/>
        </p:blipFill>
        <p:spPr>
          <a:xfrm>
            <a:off x="4449189" y="476672"/>
            <a:ext cx="4545973" cy="4114800"/>
          </a:xfrm>
          <a:prstGeom prst="rect">
            <a:avLst/>
          </a:prstGeom>
        </p:spPr>
      </p:pic>
    </p:spTree>
    <p:extLst>
      <p:ext uri="{BB962C8B-B14F-4D97-AF65-F5344CB8AC3E}">
        <p14:creationId xmlns:p14="http://schemas.microsoft.com/office/powerpoint/2010/main" val="3018240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2588" t="12000" r="6195" b="13236"/>
          <a:stretch/>
        </p:blipFill>
        <p:spPr>
          <a:xfrm>
            <a:off x="2123728" y="1412776"/>
            <a:ext cx="4547287" cy="5127336"/>
          </a:xfrm>
          <a:prstGeom prst="rect">
            <a:avLst/>
          </a:prstGeom>
        </p:spPr>
      </p:pic>
      <p:sp>
        <p:nvSpPr>
          <p:cNvPr id="3" name="ZoneTexte 2"/>
          <p:cNvSpPr txBox="1"/>
          <p:nvPr/>
        </p:nvSpPr>
        <p:spPr>
          <a:xfrm>
            <a:off x="2123728" y="692696"/>
            <a:ext cx="3605474" cy="523220"/>
          </a:xfrm>
          <a:prstGeom prst="rect">
            <a:avLst/>
          </a:prstGeom>
          <a:noFill/>
        </p:spPr>
        <p:txBody>
          <a:bodyPr wrap="none" rtlCol="0">
            <a:spAutoFit/>
          </a:bodyPr>
          <a:lstStyle/>
          <a:p>
            <a:r>
              <a:rPr lang="fr-FR" sz="1400" dirty="0" smtClean="0">
                <a:latin typeface="Bookman Old Style" panose="02050604050505020204" pitchFamily="18" charset="0"/>
              </a:rPr>
              <a:t>Moulins de la Claise et de ses affluents</a:t>
            </a:r>
          </a:p>
          <a:p>
            <a:r>
              <a:rPr lang="fr-FR" sz="1400" dirty="0" smtClean="0">
                <a:latin typeface="Bookman Old Style" panose="02050604050505020204" pitchFamily="18" charset="0"/>
              </a:rPr>
              <a:t>(d’après les données de R. </a:t>
            </a:r>
            <a:r>
              <a:rPr lang="fr-FR" sz="1400" dirty="0" err="1" smtClean="0">
                <a:latin typeface="Bookman Old Style" panose="02050604050505020204" pitchFamily="18" charset="0"/>
              </a:rPr>
              <a:t>Guichané</a:t>
            </a:r>
            <a:r>
              <a:rPr lang="fr-FR" sz="1400" dirty="0" smtClean="0">
                <a:latin typeface="Bookman Old Style" panose="02050604050505020204" pitchFamily="18" charset="0"/>
              </a:rPr>
              <a:t>)</a:t>
            </a:r>
            <a:endParaRPr lang="fr-FR" sz="1400" dirty="0">
              <a:latin typeface="Bookman Old Style" panose="02050604050505020204" pitchFamily="18" charset="0"/>
            </a:endParaRPr>
          </a:p>
        </p:txBody>
      </p:sp>
    </p:spTree>
    <p:extLst>
      <p:ext uri="{BB962C8B-B14F-4D97-AF65-F5344CB8AC3E}">
        <p14:creationId xmlns:p14="http://schemas.microsoft.com/office/powerpoint/2010/main" val="6543125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800" dirty="0" smtClean="0">
                <a:latin typeface="Bookman Old Style" panose="02050604050505020204" pitchFamily="18" charset="0"/>
              </a:rPr>
              <a:t>Autour des moulins, d’autres sujets d’étude s’offrent à nous...</a:t>
            </a:r>
            <a:endParaRPr lang="fr-FR" sz="2800" dirty="0">
              <a:latin typeface="Bookman Old Style" panose="02050604050505020204" pitchFamily="18" charset="0"/>
            </a:endParaRPr>
          </a:p>
        </p:txBody>
      </p:sp>
      <p:sp>
        <p:nvSpPr>
          <p:cNvPr id="3" name="Espace réservé du contenu 2"/>
          <p:cNvSpPr>
            <a:spLocks noGrp="1"/>
          </p:cNvSpPr>
          <p:nvPr>
            <p:ph idx="1"/>
          </p:nvPr>
        </p:nvSpPr>
        <p:spPr/>
        <p:txBody>
          <a:bodyPr>
            <a:normAutofit fontScale="92500" lnSpcReduction="10000"/>
          </a:bodyPr>
          <a:lstStyle/>
          <a:p>
            <a:r>
              <a:rPr lang="fr-FR" sz="2000" dirty="0" smtClean="0">
                <a:latin typeface="Bookman Old Style" panose="02050604050505020204" pitchFamily="18" charset="0"/>
              </a:rPr>
              <a:t>La quintaine, la banalité</a:t>
            </a:r>
          </a:p>
          <a:p>
            <a:r>
              <a:rPr lang="fr-FR" sz="2000" dirty="0" smtClean="0">
                <a:latin typeface="Bookman Old Style" panose="02050604050505020204" pitchFamily="18" charset="0"/>
              </a:rPr>
              <a:t>L’équipement et le fonctionnement du moulin</a:t>
            </a:r>
          </a:p>
          <a:p>
            <a:r>
              <a:rPr lang="fr-FR" sz="2000" dirty="0" smtClean="0">
                <a:latin typeface="Bookman Old Style" panose="02050604050505020204" pitchFamily="18" charset="0"/>
              </a:rPr>
              <a:t>Les </a:t>
            </a:r>
            <a:r>
              <a:rPr lang="fr-FR" sz="2000" dirty="0">
                <a:latin typeface="Bookman Old Style" panose="02050604050505020204" pitchFamily="18" charset="0"/>
              </a:rPr>
              <a:t>m</a:t>
            </a:r>
            <a:r>
              <a:rPr lang="fr-FR" sz="2000" dirty="0" smtClean="0">
                <a:latin typeface="Bookman Old Style" panose="02050604050505020204" pitchFamily="18" charset="0"/>
              </a:rPr>
              <a:t>oulins et le climat</a:t>
            </a:r>
          </a:p>
          <a:p>
            <a:r>
              <a:rPr lang="fr-FR" sz="2000" dirty="0" smtClean="0">
                <a:latin typeface="Bookman Old Style" panose="02050604050505020204" pitchFamily="18" charset="0"/>
              </a:rPr>
              <a:t>Les meules,  le rhabilleur de meules</a:t>
            </a:r>
          </a:p>
          <a:p>
            <a:r>
              <a:rPr lang="fr-FR" sz="2000" dirty="0" smtClean="0">
                <a:latin typeface="Bookman Old Style" panose="02050604050505020204" pitchFamily="18" charset="0"/>
              </a:rPr>
              <a:t>Le meunier : son statut social, sa réputation</a:t>
            </a:r>
          </a:p>
          <a:p>
            <a:r>
              <a:rPr lang="fr-FR" sz="2000" dirty="0" smtClean="0">
                <a:latin typeface="Bookman Old Style" panose="02050604050505020204" pitchFamily="18" charset="0"/>
              </a:rPr>
              <a:t>Les moulins selon leur destination : grain, foulon, tan, huile...</a:t>
            </a:r>
          </a:p>
          <a:p>
            <a:r>
              <a:rPr lang="fr-FR" sz="2000" dirty="0" smtClean="0">
                <a:latin typeface="Bookman Old Style" panose="02050604050505020204" pitchFamily="18" charset="0"/>
              </a:rPr>
              <a:t>Les « bleds », la farine, le pain</a:t>
            </a:r>
          </a:p>
          <a:p>
            <a:r>
              <a:rPr lang="fr-FR" sz="2000" dirty="0" smtClean="0">
                <a:latin typeface="Bookman Old Style" panose="02050604050505020204" pitchFamily="18" charset="0"/>
              </a:rPr>
              <a:t>Les rapports avec les autres usagers des cours d’eau (pêche, navigation...)</a:t>
            </a:r>
          </a:p>
          <a:p>
            <a:r>
              <a:rPr lang="fr-FR" sz="2000" dirty="0" smtClean="0">
                <a:latin typeface="Bookman Old Style" panose="02050604050505020204" pitchFamily="18" charset="0"/>
              </a:rPr>
              <a:t>Les moulins, énergie du passé... ressources du futur ?</a:t>
            </a:r>
            <a:endParaRPr lang="fr-FR" sz="2000" dirty="0">
              <a:latin typeface="Bookman Old Style" panose="02050604050505020204" pitchFamily="18" charset="0"/>
            </a:endParaRPr>
          </a:p>
          <a:p>
            <a:r>
              <a:rPr lang="fr-FR" sz="2000" dirty="0" smtClean="0">
                <a:latin typeface="Bookman Old Style" panose="02050604050505020204" pitchFamily="18" charset="0"/>
              </a:rPr>
              <a:t>Moulins et littérature (Joseph épicier ambulant/Moulin </a:t>
            </a:r>
            <a:r>
              <a:rPr lang="fr-FR" sz="2000" dirty="0" err="1" smtClean="0">
                <a:latin typeface="Bookman Old Style" panose="02050604050505020204" pitchFamily="18" charset="0"/>
              </a:rPr>
              <a:t>dePoujard</a:t>
            </a:r>
            <a:r>
              <a:rPr lang="fr-FR" sz="2000" dirty="0" smtClean="0">
                <a:latin typeface="Bookman Old Style" panose="02050604050505020204" pitchFamily="18" charset="0"/>
              </a:rPr>
              <a:t> – La Becquée Boylesve/ Moulin </a:t>
            </a:r>
            <a:r>
              <a:rPr lang="fr-FR" sz="2000" dirty="0" err="1" smtClean="0">
                <a:latin typeface="Bookman Old Style" panose="02050604050505020204" pitchFamily="18" charset="0"/>
              </a:rPr>
              <a:t>Gruteau</a:t>
            </a:r>
            <a:r>
              <a:rPr lang="fr-FR" sz="2000" dirty="0" smtClean="0">
                <a:latin typeface="Bookman Old Style" panose="02050604050505020204" pitchFamily="18" charset="0"/>
              </a:rPr>
              <a:t>)</a:t>
            </a:r>
          </a:p>
          <a:p>
            <a:r>
              <a:rPr lang="fr-FR" sz="2000" dirty="0" smtClean="0">
                <a:latin typeface="Bookman Old Style" panose="02050604050505020204" pitchFamily="18" charset="0"/>
              </a:rPr>
              <a:t>Etude des autres moulins entre  Creuse et Claise</a:t>
            </a:r>
          </a:p>
          <a:p>
            <a:pPr marL="0" indent="0">
              <a:buNone/>
            </a:pPr>
            <a:r>
              <a:rPr lang="fr-FR" sz="2000" dirty="0" smtClean="0">
                <a:latin typeface="Bookman Old Style" panose="02050604050505020204" pitchFamily="18" charset="0"/>
              </a:rPr>
              <a:t>      (</a:t>
            </a:r>
            <a:r>
              <a:rPr lang="fr-FR" sz="2000" dirty="0" err="1" smtClean="0">
                <a:latin typeface="Bookman Old Style" panose="02050604050505020204" pitchFamily="18" charset="0"/>
              </a:rPr>
              <a:t>Abilly</a:t>
            </a:r>
            <a:r>
              <a:rPr lang="fr-FR" sz="2000" dirty="0" smtClean="0">
                <a:latin typeface="Bookman Old Style" panose="02050604050505020204" pitchFamily="18" charset="0"/>
              </a:rPr>
              <a:t>, Saint Rémy... Et beaucoup d’autres...)</a:t>
            </a:r>
            <a:endParaRPr lang="fr-FR" sz="2000" dirty="0">
              <a:latin typeface="Bookman Old Style" panose="02050604050505020204" pitchFamily="18" charset="0"/>
            </a:endParaRPr>
          </a:p>
          <a:p>
            <a:pPr marL="0" indent="0">
              <a:buNone/>
            </a:pPr>
            <a:endParaRPr lang="fr-FR" sz="2000" dirty="0" smtClean="0">
              <a:latin typeface="Bookman Old Style" panose="02050604050505020204" pitchFamily="18" charset="0"/>
            </a:endParaRPr>
          </a:p>
        </p:txBody>
      </p:sp>
    </p:spTree>
    <p:extLst>
      <p:ext uri="{BB962C8B-B14F-4D97-AF65-F5344CB8AC3E}">
        <p14:creationId xmlns:p14="http://schemas.microsoft.com/office/powerpoint/2010/main" val="42016416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89089" y="764704"/>
            <a:ext cx="8573181" cy="3170099"/>
          </a:xfrm>
          <a:prstGeom prst="rect">
            <a:avLst/>
          </a:prstGeom>
          <a:noFill/>
        </p:spPr>
        <p:txBody>
          <a:bodyPr wrap="none" rtlCol="0">
            <a:spAutoFit/>
          </a:bodyPr>
          <a:lstStyle/>
          <a:p>
            <a:r>
              <a:rPr lang="fr-FR" sz="2000" b="1" dirty="0" smtClean="0">
                <a:latin typeface="Bookman Old Style" panose="02050604050505020204" pitchFamily="18" charset="0"/>
              </a:rPr>
              <a:t>Ceci est notre première promenade de découverte, une étude</a:t>
            </a:r>
          </a:p>
          <a:p>
            <a:endParaRPr lang="fr-FR" sz="2000" b="1" dirty="0">
              <a:latin typeface="Bookman Old Style" panose="02050604050505020204" pitchFamily="18" charset="0"/>
            </a:endParaRPr>
          </a:p>
          <a:p>
            <a:r>
              <a:rPr lang="fr-FR" sz="2000" b="1" dirty="0" smtClean="0">
                <a:latin typeface="Bookman Old Style" panose="02050604050505020204" pitchFamily="18" charset="0"/>
              </a:rPr>
              <a:t>bien imparfaite et très incomplète.</a:t>
            </a:r>
          </a:p>
          <a:p>
            <a:endParaRPr lang="fr-FR" sz="2000" b="1" dirty="0">
              <a:latin typeface="Bookman Old Style" panose="02050604050505020204" pitchFamily="18" charset="0"/>
            </a:endParaRPr>
          </a:p>
          <a:p>
            <a:r>
              <a:rPr lang="fr-FR" sz="2000" b="1" dirty="0" smtClean="0">
                <a:latin typeface="Bookman Old Style" panose="02050604050505020204" pitchFamily="18" charset="0"/>
              </a:rPr>
              <a:t>Merci de nous faire part de toutes vos observations, précisions</a:t>
            </a:r>
          </a:p>
          <a:p>
            <a:endParaRPr lang="fr-FR" sz="2000" b="1" dirty="0">
              <a:latin typeface="Bookman Old Style" panose="02050604050505020204" pitchFamily="18" charset="0"/>
            </a:endParaRPr>
          </a:p>
          <a:p>
            <a:r>
              <a:rPr lang="fr-FR" sz="2000" b="1" dirty="0" smtClean="0">
                <a:latin typeface="Bookman Old Style" panose="02050604050505020204" pitchFamily="18" charset="0"/>
              </a:rPr>
              <a:t>et pistes qui pourraient enrichir les rencontres avec notre</a:t>
            </a:r>
          </a:p>
          <a:p>
            <a:endParaRPr lang="fr-FR" sz="2000" b="1" dirty="0">
              <a:latin typeface="Bookman Old Style" panose="02050604050505020204" pitchFamily="18" charset="0"/>
            </a:endParaRPr>
          </a:p>
          <a:p>
            <a:r>
              <a:rPr lang="fr-FR" sz="2000" b="1" dirty="0">
                <a:latin typeface="Bookman Old Style" panose="02050604050505020204" pitchFamily="18" charset="0"/>
              </a:rPr>
              <a:t>h</a:t>
            </a:r>
            <a:r>
              <a:rPr lang="fr-FR" sz="2000" b="1" dirty="0" smtClean="0">
                <a:latin typeface="Bookman Old Style" panose="02050604050505020204" pitchFamily="18" charset="0"/>
              </a:rPr>
              <a:t>istoire et notre patrimoine entre Creuse et Claise.           </a:t>
            </a:r>
            <a:endParaRPr lang="fr-FR" sz="2000" b="1" dirty="0">
              <a:latin typeface="Bookman Old Style" panose="02050604050505020204" pitchFamily="18" charset="0"/>
            </a:endParaRPr>
          </a:p>
          <a:p>
            <a:endParaRPr lang="fr-FR" sz="2000" dirty="0">
              <a:latin typeface="Bookman Old Style" panose="02050604050505020204" pitchFamily="18" charset="0"/>
            </a:endParaRPr>
          </a:p>
        </p:txBody>
      </p:sp>
      <p:sp>
        <p:nvSpPr>
          <p:cNvPr id="2" name="ZoneTexte 1"/>
          <p:cNvSpPr txBox="1"/>
          <p:nvPr/>
        </p:nvSpPr>
        <p:spPr>
          <a:xfrm>
            <a:off x="7020272" y="4221088"/>
            <a:ext cx="1492716" cy="369332"/>
          </a:xfrm>
          <a:prstGeom prst="rect">
            <a:avLst/>
          </a:prstGeom>
          <a:noFill/>
        </p:spPr>
        <p:txBody>
          <a:bodyPr wrap="none" rtlCol="0">
            <a:spAutoFit/>
          </a:bodyPr>
          <a:lstStyle/>
          <a:p>
            <a:r>
              <a:rPr lang="fr-FR" b="1" dirty="0" smtClean="0"/>
              <a:t>FEVRIER 2018</a:t>
            </a:r>
            <a:endParaRPr lang="fr-FR" b="1" dirty="0"/>
          </a:p>
        </p:txBody>
      </p:sp>
    </p:spTree>
    <p:extLst>
      <p:ext uri="{BB962C8B-B14F-4D97-AF65-F5344CB8AC3E}">
        <p14:creationId xmlns:p14="http://schemas.microsoft.com/office/powerpoint/2010/main" val="1117517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 xmlns:a16="http://schemas.microsoft.com/office/drawing/2014/main" id="{940C3453-188D-4E39-81E4-1F11E1245BB4}"/>
              </a:ext>
            </a:extLst>
          </p:cNvPr>
          <p:cNvSpPr txBox="1"/>
          <p:nvPr/>
        </p:nvSpPr>
        <p:spPr>
          <a:xfrm>
            <a:off x="179512" y="188640"/>
            <a:ext cx="8640960" cy="6678751"/>
          </a:xfrm>
          <a:prstGeom prst="rect">
            <a:avLst/>
          </a:prstGeom>
          <a:noFill/>
        </p:spPr>
        <p:txBody>
          <a:bodyPr wrap="square" rtlCol="0">
            <a:spAutoFit/>
          </a:bodyPr>
          <a:lstStyle/>
          <a:p>
            <a:pPr algn="ctr"/>
            <a:r>
              <a:rPr lang="fr-FR" sz="4400" dirty="0">
                <a:latin typeface="Bookman Old Style" panose="02050604050505020204" pitchFamily="18" charset="0"/>
              </a:rPr>
              <a:t>LES MOULINS </a:t>
            </a:r>
            <a:r>
              <a:rPr lang="fr-FR" sz="4400" cap="all" dirty="0">
                <a:latin typeface="Bookman Old Style" panose="02050604050505020204" pitchFamily="18" charset="0"/>
              </a:rPr>
              <a:t>à</a:t>
            </a:r>
            <a:r>
              <a:rPr lang="fr-FR" sz="4400" dirty="0">
                <a:latin typeface="Bookman Old Style" panose="02050604050505020204" pitchFamily="18" charset="0"/>
              </a:rPr>
              <a:t> EAU </a:t>
            </a:r>
            <a:endParaRPr lang="fr-FR" sz="4400" b="1" dirty="0">
              <a:latin typeface="Bookman Old Style" panose="02050604050505020204" pitchFamily="18" charset="0"/>
            </a:endParaRPr>
          </a:p>
          <a:p>
            <a:endParaRPr lang="fr-FR" sz="1000" b="1" dirty="0">
              <a:latin typeface="Bookman Old Style" panose="02050604050505020204" pitchFamily="18" charset="0"/>
            </a:endParaRPr>
          </a:p>
          <a:p>
            <a:endParaRPr lang="fr-FR" sz="1000" b="1" dirty="0">
              <a:latin typeface="Bookman Old Style" panose="02050604050505020204" pitchFamily="18" charset="0"/>
            </a:endParaRPr>
          </a:p>
          <a:p>
            <a:r>
              <a:rPr lang="fr-FR" sz="2000" b="1" dirty="0">
                <a:latin typeface="Bookman Old Style" panose="02050604050505020204" pitchFamily="18" charset="0"/>
              </a:rPr>
              <a:t>L’équipement type du site d’un moulin à eau</a:t>
            </a:r>
          </a:p>
          <a:p>
            <a:endParaRPr lang="fr-FR" sz="2400" b="1" dirty="0">
              <a:latin typeface="Bookman Old Style" panose="02050604050505020204" pitchFamily="18" charset="0"/>
            </a:endParaRPr>
          </a:p>
          <a:p>
            <a:r>
              <a:rPr lang="fr-FR" dirty="0">
                <a:latin typeface="Bookman Old Style" panose="02050604050505020204" pitchFamily="18" charset="0"/>
              </a:rPr>
              <a:t>Presque tous les moulins de Touraine fonctionnaient sur chute d’eau. </a:t>
            </a:r>
          </a:p>
          <a:p>
            <a:r>
              <a:rPr lang="fr-FR" dirty="0">
                <a:latin typeface="Bookman Old Style" panose="02050604050505020204" pitchFamily="18" charset="0"/>
              </a:rPr>
              <a:t>Un barrage faisait monter l’eau qui remplissait le lit mineur. Elle était guidée par un canal d’amenée jusqu’à la chute où elle actionnait la roue, puis regagnait la rivière par le canal de fuite. Ainsi se formait une île artificielle. Des ouvrages régulateurs, vannes, déversoirs, maintenaient </a:t>
            </a:r>
          </a:p>
          <a:p>
            <a:r>
              <a:rPr lang="fr-FR" dirty="0">
                <a:latin typeface="Bookman Old Style" panose="02050604050505020204" pitchFamily="18" charset="0"/>
              </a:rPr>
              <a:t>le niveau aussi constant que possible (*).</a:t>
            </a:r>
          </a:p>
          <a:p>
            <a:endParaRPr lang="fr-FR" dirty="0"/>
          </a:p>
          <a:p>
            <a:r>
              <a:rPr lang="fr-FR" sz="2000" b="1" dirty="0">
                <a:latin typeface="Bookman Old Style" panose="02050604050505020204" pitchFamily="18" charset="0"/>
              </a:rPr>
              <a:t>Les types de roues</a:t>
            </a:r>
          </a:p>
          <a:p>
            <a:endParaRPr lang="fr-FR" sz="2000" b="1" dirty="0">
              <a:latin typeface="Bookman Old Style" panose="02050604050505020204" pitchFamily="18" charset="0"/>
            </a:endParaRPr>
          </a:p>
          <a:p>
            <a:r>
              <a:rPr lang="fr-FR" dirty="0">
                <a:latin typeface="Bookman Old Style" panose="02050604050505020204" pitchFamily="18" charset="0"/>
              </a:rPr>
              <a:t>En Touraine, les moulins étaient principalement équipés de roues verticales :       </a:t>
            </a:r>
          </a:p>
          <a:p>
            <a:pPr marL="285750" indent="-285750">
              <a:buFont typeface="Wingdings" panose="05000000000000000000" pitchFamily="2" charset="2"/>
              <a:buChar char="Ø"/>
            </a:pPr>
            <a:r>
              <a:rPr lang="fr-FR" dirty="0">
                <a:latin typeface="Bookman Old Style" panose="02050604050505020204" pitchFamily="18" charset="0"/>
              </a:rPr>
              <a:t>  Roues à pales pour les basses chutes (inférieures à 2,50 m).</a:t>
            </a:r>
          </a:p>
          <a:p>
            <a:r>
              <a:rPr lang="fr-FR" dirty="0">
                <a:latin typeface="Bookman Old Style" panose="02050604050505020204" pitchFamily="18" charset="0"/>
              </a:rPr>
              <a:t>      On les trouvait sur les portions de cours d’eau à faibles pentes et </a:t>
            </a:r>
          </a:p>
          <a:p>
            <a:r>
              <a:rPr lang="fr-FR" dirty="0">
                <a:latin typeface="Bookman Old Style" panose="02050604050505020204" pitchFamily="18" charset="0"/>
              </a:rPr>
              <a:t>      débits moyens ou forts.</a:t>
            </a:r>
          </a:p>
          <a:p>
            <a:pPr marL="285750" indent="-285750">
              <a:buFont typeface="Wingdings" panose="05000000000000000000" pitchFamily="2" charset="2"/>
              <a:buChar char="Ø"/>
            </a:pPr>
            <a:r>
              <a:rPr lang="fr-FR" dirty="0">
                <a:latin typeface="Bookman Old Style" panose="02050604050505020204" pitchFamily="18" charset="0"/>
              </a:rPr>
              <a:t>  Roues à augets pour les hautes chutes (supérieures à 2,50 m).</a:t>
            </a:r>
          </a:p>
          <a:p>
            <a:r>
              <a:rPr lang="fr-FR" dirty="0">
                <a:latin typeface="Bookman Old Style" panose="02050604050505020204" pitchFamily="18" charset="0"/>
              </a:rPr>
              <a:t>      On les trouvait sur les portions de rivières à fortes pentes et </a:t>
            </a:r>
          </a:p>
          <a:p>
            <a:r>
              <a:rPr lang="fr-FR" dirty="0">
                <a:latin typeface="Bookman Old Style" panose="02050604050505020204" pitchFamily="18" charset="0"/>
              </a:rPr>
              <a:t>      débits faibles (*).</a:t>
            </a:r>
            <a:endParaRPr lang="fr-FR" dirty="0"/>
          </a:p>
        </p:txBody>
      </p:sp>
    </p:spTree>
    <p:extLst>
      <p:ext uri="{BB962C8B-B14F-4D97-AF65-F5344CB8AC3E}">
        <p14:creationId xmlns:p14="http://schemas.microsoft.com/office/powerpoint/2010/main" val="706167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115616" y="764704"/>
            <a:ext cx="6912768" cy="4167865"/>
          </a:xfrm>
          <a:prstGeom prst="rect">
            <a:avLst/>
          </a:prstGeom>
          <a:ln>
            <a:noFill/>
          </a:ln>
        </p:spPr>
      </p:pic>
      <p:sp>
        <p:nvSpPr>
          <p:cNvPr id="7" name="Rectangle 6"/>
          <p:cNvSpPr/>
          <p:nvPr/>
        </p:nvSpPr>
        <p:spPr>
          <a:xfrm>
            <a:off x="1259632" y="5229200"/>
            <a:ext cx="7344816" cy="369332"/>
          </a:xfrm>
          <a:prstGeom prst="rect">
            <a:avLst/>
          </a:prstGeom>
        </p:spPr>
        <p:txBody>
          <a:bodyPr wrap="square">
            <a:spAutoFit/>
          </a:bodyPr>
          <a:lstStyle/>
          <a:p>
            <a:r>
              <a:rPr lang="fr-FR" b="1" dirty="0"/>
              <a:t>      </a:t>
            </a:r>
          </a:p>
        </p:txBody>
      </p:sp>
      <p:sp>
        <p:nvSpPr>
          <p:cNvPr id="2" name="ZoneTexte 1">
            <a:extLst>
              <a:ext uri="{FF2B5EF4-FFF2-40B4-BE49-F238E27FC236}">
                <a16:creationId xmlns="" xmlns:a16="http://schemas.microsoft.com/office/drawing/2014/main" id="{02E55A44-7679-4A8B-A9A5-157430006301}"/>
              </a:ext>
            </a:extLst>
          </p:cNvPr>
          <p:cNvSpPr txBox="1"/>
          <p:nvPr/>
        </p:nvSpPr>
        <p:spPr>
          <a:xfrm>
            <a:off x="1115616" y="5085184"/>
            <a:ext cx="6912768" cy="1107996"/>
          </a:xfrm>
          <a:prstGeom prst="rect">
            <a:avLst/>
          </a:prstGeom>
          <a:noFill/>
        </p:spPr>
        <p:txBody>
          <a:bodyPr wrap="square" rtlCol="0">
            <a:spAutoFit/>
          </a:bodyPr>
          <a:lstStyle/>
          <a:p>
            <a:pPr algn="just"/>
            <a:r>
              <a:rPr lang="fr-FR" cap="all" dirty="0">
                <a:latin typeface="Bookman Old Style" panose="02050604050505020204" pitchFamily="18" charset="0"/>
              </a:rPr>
              <a:t>(*)</a:t>
            </a:r>
            <a:r>
              <a:rPr lang="fr-FR" sz="1600" cap="all" dirty="0">
                <a:latin typeface="Bookman Old Style" panose="02050604050505020204" pitchFamily="18" charset="0"/>
              </a:rPr>
              <a:t>  </a:t>
            </a:r>
            <a:r>
              <a:rPr lang="fr-FR" sz="1600" cap="all" dirty="0" err="1">
                <a:latin typeface="Bookman Old Style" panose="02050604050505020204" pitchFamily="18" charset="0"/>
              </a:rPr>
              <a:t>GUICHANé</a:t>
            </a:r>
            <a:r>
              <a:rPr lang="fr-FR" sz="1600" dirty="0">
                <a:latin typeface="Bookman Old Style" panose="02050604050505020204" pitchFamily="18" charset="0"/>
              </a:rPr>
              <a:t> R … : Les moulins et l’exploitation de l’énergie hydraulique. In E. </a:t>
            </a:r>
            <a:r>
              <a:rPr lang="fr-FR" sz="1600" dirty="0" err="1">
                <a:latin typeface="Bookman Old Style" panose="02050604050505020204" pitchFamily="18" charset="0"/>
              </a:rPr>
              <a:t>Zadore</a:t>
            </a:r>
            <a:r>
              <a:rPr lang="fr-FR" sz="1600" dirty="0">
                <a:latin typeface="Bookman Old Style" panose="02050604050505020204" pitchFamily="18" charset="0"/>
              </a:rPr>
              <a:t>-Rio (</a:t>
            </a:r>
            <a:r>
              <a:rPr lang="fr-FR" sz="1600" dirty="0" err="1">
                <a:latin typeface="Bookman Old Style" panose="02050604050505020204" pitchFamily="18" charset="0"/>
              </a:rPr>
              <a:t>dir</a:t>
            </a:r>
            <a:r>
              <a:rPr lang="fr-FR" sz="1600" dirty="0">
                <a:latin typeface="Bookman Old Style" panose="02050604050505020204" pitchFamily="18" charset="0"/>
              </a:rPr>
              <a:t>) Atlas Archéologique de Touraine. Supplément à la Revue Archéologique du Centre de la France. 53, FERACF. Tours. 2014.</a:t>
            </a:r>
            <a:endParaRPr lang="fr-FR" sz="1600" dirty="0"/>
          </a:p>
        </p:txBody>
      </p:sp>
    </p:spTree>
    <p:extLst>
      <p:ext uri="{BB962C8B-B14F-4D97-AF65-F5344CB8AC3E}">
        <p14:creationId xmlns:p14="http://schemas.microsoft.com/office/powerpoint/2010/main" val="512637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69" y="2276872"/>
            <a:ext cx="6381750" cy="2533650"/>
          </a:xfrm>
          <a:prstGeom prst="rect">
            <a:avLst/>
          </a:prstGeom>
          <a:ln>
            <a:noFill/>
          </a:ln>
        </p:spPr>
      </p:pic>
      <p:sp>
        <p:nvSpPr>
          <p:cNvPr id="4" name="ZoneTexte 3">
            <a:extLst>
              <a:ext uri="{FF2B5EF4-FFF2-40B4-BE49-F238E27FC236}">
                <a16:creationId xmlns="" xmlns:a16="http://schemas.microsoft.com/office/drawing/2014/main" id="{37E4662D-5305-41E5-AAC8-CCD91BD2BDD0}"/>
              </a:ext>
            </a:extLst>
          </p:cNvPr>
          <p:cNvSpPr txBox="1"/>
          <p:nvPr/>
        </p:nvSpPr>
        <p:spPr>
          <a:xfrm>
            <a:off x="1391469" y="1628800"/>
            <a:ext cx="4620691" cy="400110"/>
          </a:xfrm>
          <a:prstGeom prst="rect">
            <a:avLst/>
          </a:prstGeom>
          <a:noFill/>
        </p:spPr>
        <p:txBody>
          <a:bodyPr wrap="square" rtlCol="0">
            <a:spAutoFit/>
          </a:bodyPr>
          <a:lstStyle/>
          <a:p>
            <a:r>
              <a:rPr lang="fr-FR" sz="2000" dirty="0">
                <a:latin typeface="Bookman Old Style" panose="02050604050505020204" pitchFamily="18" charset="0"/>
              </a:rPr>
              <a:t>Types de roues</a:t>
            </a:r>
          </a:p>
        </p:txBody>
      </p:sp>
      <p:sp>
        <p:nvSpPr>
          <p:cNvPr id="2" name="ZoneTexte 1"/>
          <p:cNvSpPr txBox="1"/>
          <p:nvPr/>
        </p:nvSpPr>
        <p:spPr>
          <a:xfrm>
            <a:off x="1391469" y="5229200"/>
            <a:ext cx="1516762" cy="276999"/>
          </a:xfrm>
          <a:prstGeom prst="rect">
            <a:avLst/>
          </a:prstGeom>
          <a:noFill/>
        </p:spPr>
        <p:txBody>
          <a:bodyPr wrap="none" rtlCol="0">
            <a:spAutoFit/>
          </a:bodyPr>
          <a:lstStyle/>
          <a:p>
            <a:r>
              <a:rPr lang="fr-FR" sz="1200" cap="all" dirty="0">
                <a:latin typeface="Bookman Old Style" panose="02050604050505020204" pitchFamily="18" charset="0"/>
              </a:rPr>
              <a:t>(*)  </a:t>
            </a:r>
            <a:r>
              <a:rPr lang="fr-FR" sz="1200" cap="all" dirty="0" err="1">
                <a:latin typeface="Bookman Old Style" panose="02050604050505020204" pitchFamily="18" charset="0"/>
              </a:rPr>
              <a:t>GUICHANé</a:t>
            </a:r>
            <a:r>
              <a:rPr lang="fr-FR" sz="1200" dirty="0">
                <a:latin typeface="Bookman Old Style" panose="02050604050505020204" pitchFamily="18" charset="0"/>
              </a:rPr>
              <a:t> </a:t>
            </a:r>
            <a:r>
              <a:rPr lang="fr-FR" sz="1200" dirty="0" smtClean="0">
                <a:latin typeface="Bookman Old Style" panose="02050604050505020204" pitchFamily="18" charset="0"/>
              </a:rPr>
              <a:t>R.</a:t>
            </a:r>
            <a:endParaRPr lang="fr-FR" sz="1200" dirty="0"/>
          </a:p>
        </p:txBody>
      </p:sp>
    </p:spTree>
    <p:extLst>
      <p:ext uri="{BB962C8B-B14F-4D97-AF65-F5344CB8AC3E}">
        <p14:creationId xmlns:p14="http://schemas.microsoft.com/office/powerpoint/2010/main" val="3825475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 xmlns:a16="http://schemas.microsoft.com/office/drawing/2014/main" id="{FF4CBDE1-D6A6-4D64-B55B-B0A8FD635D22}"/>
              </a:ext>
            </a:extLst>
          </p:cNvPr>
          <p:cNvSpPr txBox="1"/>
          <p:nvPr/>
        </p:nvSpPr>
        <p:spPr>
          <a:xfrm>
            <a:off x="323528" y="404664"/>
            <a:ext cx="8424936" cy="6401753"/>
          </a:xfrm>
          <a:prstGeom prst="rect">
            <a:avLst/>
          </a:prstGeom>
          <a:noFill/>
        </p:spPr>
        <p:txBody>
          <a:bodyPr wrap="square" rtlCol="0">
            <a:spAutoFit/>
          </a:bodyPr>
          <a:lstStyle/>
          <a:p>
            <a:r>
              <a:rPr lang="fr-FR" b="1" dirty="0">
                <a:latin typeface="Bookman Old Style" panose="02050604050505020204" pitchFamily="18" charset="0"/>
              </a:rPr>
              <a:t>Remonter le temps à la recherche des moulins</a:t>
            </a:r>
          </a:p>
          <a:p>
            <a:endParaRPr lang="fr-FR" b="1" dirty="0">
              <a:solidFill>
                <a:schemeClr val="tx2">
                  <a:lumMod val="60000"/>
                  <a:lumOff val="40000"/>
                </a:schemeClr>
              </a:solidFill>
              <a:latin typeface="Bookman Old Style" panose="02050604050505020204" pitchFamily="18" charset="0"/>
            </a:endParaRPr>
          </a:p>
          <a:p>
            <a:pPr marL="285750" indent="-285750">
              <a:buFont typeface="Wingdings" panose="05000000000000000000" pitchFamily="2" charset="2"/>
              <a:buChar char="Ø"/>
            </a:pPr>
            <a:r>
              <a:rPr lang="fr-FR" b="1" dirty="0">
                <a:latin typeface="Bookman Old Style" panose="02050604050505020204" pitchFamily="18" charset="0"/>
              </a:rPr>
              <a:t>  Exploiter les sources écrites </a:t>
            </a:r>
          </a:p>
          <a:p>
            <a:pPr marL="742950" lvl="1" indent="-285750">
              <a:buFont typeface="Wingdings" panose="05000000000000000000" pitchFamily="2" charset="2"/>
              <a:buChar char="§"/>
            </a:pPr>
            <a:r>
              <a:rPr lang="fr-FR" dirty="0">
                <a:latin typeface="Bookman Old Style" panose="02050604050505020204" pitchFamily="18" charset="0"/>
              </a:rPr>
              <a:t>les cartulaires des abbayes, les actes juridiques, les litiges, les documents d’imposition, de commerce, d’enregistrement,  le cadastre</a:t>
            </a:r>
          </a:p>
          <a:p>
            <a:pPr marL="742950" lvl="1" indent="-285750">
              <a:buFont typeface="Wingdings" panose="05000000000000000000" pitchFamily="2" charset="2"/>
              <a:buChar char="§"/>
            </a:pPr>
            <a:r>
              <a:rPr lang="fr-FR" dirty="0">
                <a:latin typeface="Bookman Old Style" panose="02050604050505020204" pitchFamily="18" charset="0"/>
              </a:rPr>
              <a:t>les ouvrages géographiques, historiques et littéraires</a:t>
            </a:r>
          </a:p>
          <a:p>
            <a:pPr marL="742950" lvl="1" indent="-285750">
              <a:buFont typeface="Wingdings" panose="05000000000000000000" pitchFamily="2" charset="2"/>
              <a:buChar char="§"/>
            </a:pPr>
            <a:r>
              <a:rPr lang="fr-FR" dirty="0">
                <a:latin typeface="Bookman Old Style" panose="02050604050505020204" pitchFamily="18" charset="0"/>
              </a:rPr>
              <a:t>les cartes postales et autres sources iconographiques</a:t>
            </a:r>
          </a:p>
          <a:p>
            <a:pPr marL="742950" lvl="1" indent="-285750">
              <a:buFont typeface="Wingdings" panose="05000000000000000000" pitchFamily="2" charset="2"/>
              <a:buChar char="§"/>
            </a:pPr>
            <a:r>
              <a:rPr lang="fr-FR" dirty="0">
                <a:latin typeface="Bookman Old Style" panose="02050604050505020204" pitchFamily="18" charset="0"/>
              </a:rPr>
              <a:t>les listes nominatives des recensements de population mentionnant les moulins et les meuniers depuis 1836 (Archives départementales consultables jusqu’en 1936).</a:t>
            </a:r>
          </a:p>
          <a:p>
            <a:pPr marL="285750" indent="-285750">
              <a:buFont typeface="Wingdings" panose="05000000000000000000" pitchFamily="2" charset="2"/>
              <a:buChar char="Ø"/>
            </a:pPr>
            <a:r>
              <a:rPr lang="fr-FR" b="1" dirty="0">
                <a:latin typeface="Bookman Old Style" panose="02050604050505020204" pitchFamily="18" charset="0"/>
              </a:rPr>
              <a:t>  Examiner les cartes anciennes et modernes</a:t>
            </a:r>
          </a:p>
          <a:p>
            <a:pPr marL="742950" lvl="1" indent="-285750">
              <a:buFont typeface="Wingdings" panose="05000000000000000000" pitchFamily="2" charset="2"/>
              <a:buChar char="§"/>
            </a:pPr>
            <a:r>
              <a:rPr lang="fr-FR" dirty="0">
                <a:latin typeface="Bookman Old Style" panose="02050604050505020204" pitchFamily="18" charset="0"/>
              </a:rPr>
              <a:t>la carte de Cassini ou carte de l’Académie : c’est la première carte    topographique du royaume de France dressée par la famille Cassini (César-François et son fils Jean-Dominique) au XVIIIème siècle. Elle comporte 181feuilles. En ce qui concerne la feuille 66 « Richelieu » qui nous intéresse,  les levées ont été réalisées entre 1756 et 1758		</a:t>
            </a:r>
          </a:p>
          <a:p>
            <a:pPr marL="742950" lvl="1" indent="-285750">
              <a:buFont typeface="Wingdings" panose="05000000000000000000" pitchFamily="2" charset="2"/>
              <a:buChar char="§"/>
            </a:pPr>
            <a:r>
              <a:rPr lang="fr-FR" dirty="0">
                <a:latin typeface="Bookman Old Style" panose="02050604050505020204" pitchFamily="18" charset="0"/>
              </a:rPr>
              <a:t>la carte d’Etat-Major dressée entre 1818 et 1836</a:t>
            </a:r>
          </a:p>
          <a:p>
            <a:pPr marL="742950" lvl="1" indent="-285750">
              <a:buFont typeface="Wingdings" panose="05000000000000000000" pitchFamily="2" charset="2"/>
              <a:buChar char="§"/>
            </a:pPr>
            <a:r>
              <a:rPr lang="fr-FR" dirty="0">
                <a:latin typeface="Bookman Old Style" panose="02050604050505020204" pitchFamily="18" charset="0"/>
              </a:rPr>
              <a:t>le cadastre napoléonien de 1833.                                              </a:t>
            </a:r>
            <a:r>
              <a:rPr lang="fr-FR" b="1" dirty="0">
                <a:solidFill>
                  <a:srgbClr val="FF0000"/>
                </a:solidFill>
              </a:rPr>
              <a:t>			</a:t>
            </a:r>
          </a:p>
          <a:p>
            <a:pPr algn="ctr"/>
            <a:r>
              <a:rPr lang="fr-FR" sz="1400" i="1" dirty="0">
                <a:latin typeface="Bookman Old Style" panose="02050604050505020204" pitchFamily="18" charset="0"/>
              </a:rPr>
              <a:t>Les cartes IGN modernes indiquent les moulins encore existants ou les lieux-dits les rappelant.</a:t>
            </a:r>
            <a:endParaRPr lang="fr-FR" sz="1400" b="1" i="1" dirty="0">
              <a:solidFill>
                <a:srgbClr val="FF0000"/>
              </a:solidFill>
              <a:latin typeface="Bookman Old Style" panose="02050604050505020204" pitchFamily="18" charset="0"/>
            </a:endParaRPr>
          </a:p>
          <a:p>
            <a:endParaRPr lang="fr-FR" dirty="0"/>
          </a:p>
        </p:txBody>
      </p:sp>
    </p:spTree>
    <p:extLst>
      <p:ext uri="{BB962C8B-B14F-4D97-AF65-F5344CB8AC3E}">
        <p14:creationId xmlns:p14="http://schemas.microsoft.com/office/powerpoint/2010/main" val="11602223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p:cNvSpPr txBox="1"/>
          <p:nvPr/>
        </p:nvSpPr>
        <p:spPr>
          <a:xfrm>
            <a:off x="2409958" y="0"/>
            <a:ext cx="3659976" cy="1015663"/>
          </a:xfrm>
          <a:prstGeom prst="rect">
            <a:avLst/>
          </a:prstGeom>
          <a:noFill/>
        </p:spPr>
        <p:txBody>
          <a:bodyPr wrap="none" rtlCol="0">
            <a:spAutoFit/>
          </a:bodyPr>
          <a:lstStyle/>
          <a:p>
            <a:pPr algn="ctr"/>
            <a:r>
              <a:rPr lang="fr-FR" sz="2000" b="1" dirty="0">
                <a:solidFill>
                  <a:schemeClr val="tx2">
                    <a:lumMod val="60000"/>
                    <a:lumOff val="40000"/>
                  </a:schemeClr>
                </a:solidFill>
                <a:latin typeface="Bookman Old Style" panose="02050604050505020204" pitchFamily="18" charset="0"/>
              </a:rPr>
              <a:t>CARTE DE CASSINI</a:t>
            </a:r>
          </a:p>
          <a:p>
            <a:pPr algn="ctr"/>
            <a:r>
              <a:rPr lang="fr-FR" sz="2000" b="1" dirty="0">
                <a:solidFill>
                  <a:schemeClr val="tx2">
                    <a:lumMod val="60000"/>
                    <a:lumOff val="40000"/>
                  </a:schemeClr>
                </a:solidFill>
                <a:latin typeface="Bookman Old Style" panose="02050604050505020204" pitchFamily="18" charset="0"/>
              </a:rPr>
              <a:t>Balesmes - Esves et Follet</a:t>
            </a:r>
          </a:p>
          <a:p>
            <a:pPr algn="ctr"/>
            <a:r>
              <a:rPr lang="fr-FR" sz="2000" b="1" dirty="0">
                <a:solidFill>
                  <a:schemeClr val="tx2">
                    <a:lumMod val="60000"/>
                    <a:lumOff val="40000"/>
                  </a:schemeClr>
                </a:solidFill>
                <a:latin typeface="Bookman Old Style" panose="02050604050505020204" pitchFamily="18" charset="0"/>
              </a:rPr>
              <a:t>(1756-1758)</a:t>
            </a:r>
          </a:p>
        </p:txBody>
      </p:sp>
      <p:pic>
        <p:nvPicPr>
          <p:cNvPr id="2" name="Image 1"/>
          <p:cNvPicPr>
            <a:picLocks noChangeAspect="1"/>
          </p:cNvPicPr>
          <p:nvPr/>
        </p:nvPicPr>
        <p:blipFill rotWithShape="1">
          <a:blip r:embed="rId2" cstate="print">
            <a:extLst>
              <a:ext uri="{28A0092B-C50C-407E-A947-70E740481C1C}">
                <a14:useLocalDpi xmlns:a14="http://schemas.microsoft.com/office/drawing/2010/main" val="0"/>
              </a:ext>
            </a:extLst>
          </a:blip>
          <a:srcRect l="25991" t="6219" r="17919" b="9801"/>
          <a:stretch/>
        </p:blipFill>
        <p:spPr>
          <a:xfrm rot="16200000">
            <a:off x="2333288" y="-1324241"/>
            <a:ext cx="4408513" cy="9075088"/>
          </a:xfrm>
          <a:prstGeom prst="rect">
            <a:avLst/>
          </a:prstGeom>
        </p:spPr>
      </p:pic>
      <p:pic>
        <p:nvPicPr>
          <p:cNvPr id="5" name="Image 4">
            <a:extLst>
              <a:ext uri="{FF2B5EF4-FFF2-40B4-BE49-F238E27FC236}">
                <a16:creationId xmlns:a16="http://schemas.microsoft.com/office/drawing/2014/main" xmlns="" id="{812DD2F7-DAE4-8D48-8586-5D0ADB7207EC}"/>
              </a:ext>
            </a:extLst>
          </p:cNvPr>
          <p:cNvPicPr>
            <a:picLocks noChangeAspect="1"/>
          </p:cNvPicPr>
          <p:nvPr/>
        </p:nvPicPr>
        <p:blipFill rotWithShape="1">
          <a:blip r:embed="rId3">
            <a:extLst>
              <a:ext uri="{28A0092B-C50C-407E-A947-70E740481C1C}">
                <a14:useLocalDpi xmlns:a14="http://schemas.microsoft.com/office/drawing/2010/main" val="0"/>
              </a:ext>
            </a:extLst>
          </a:blip>
          <a:srcRect l="10799" r="31299" b="68484"/>
          <a:stretch/>
        </p:blipFill>
        <p:spPr>
          <a:xfrm>
            <a:off x="68912" y="5697347"/>
            <a:ext cx="2918912" cy="695054"/>
          </a:xfrm>
          <a:prstGeom prst="rect">
            <a:avLst/>
          </a:prstGeom>
          <a:ln>
            <a:solidFill>
              <a:schemeClr val="bg1">
                <a:lumMod val="50000"/>
              </a:schemeClr>
            </a:solidFill>
          </a:ln>
        </p:spPr>
      </p:pic>
      <p:sp>
        <p:nvSpPr>
          <p:cNvPr id="4" name="ZoneTexte 3"/>
          <p:cNvSpPr txBox="1"/>
          <p:nvPr/>
        </p:nvSpPr>
        <p:spPr>
          <a:xfrm>
            <a:off x="673" y="5389569"/>
            <a:ext cx="2839239" cy="307777"/>
          </a:xfrm>
          <a:prstGeom prst="rect">
            <a:avLst/>
          </a:prstGeom>
          <a:noFill/>
        </p:spPr>
        <p:txBody>
          <a:bodyPr wrap="none" rtlCol="0">
            <a:spAutoFit/>
          </a:bodyPr>
          <a:lstStyle/>
          <a:p>
            <a:r>
              <a:rPr lang="fr-FR" sz="1400" dirty="0" smtClean="0">
                <a:latin typeface="Bookman Old Style" panose="02050604050505020204" pitchFamily="18" charset="0"/>
              </a:rPr>
              <a:t>Légende de la carte de Cassini</a:t>
            </a:r>
            <a:endParaRPr lang="fr-FR" sz="1400" dirty="0">
              <a:latin typeface="Bookman Old Style" panose="02050604050505020204" pitchFamily="18" charset="0"/>
            </a:endParaRPr>
          </a:p>
        </p:txBody>
      </p:sp>
      <p:pic>
        <p:nvPicPr>
          <p:cNvPr id="8" name="Image 7"/>
          <p:cNvPicPr>
            <a:picLocks noChangeAspect="1"/>
          </p:cNvPicPr>
          <p:nvPr/>
        </p:nvPicPr>
        <p:blipFill rotWithShape="1">
          <a:blip r:embed="rId3">
            <a:extLst>
              <a:ext uri="{28A0092B-C50C-407E-A947-70E740481C1C}">
                <a14:useLocalDpi xmlns:a14="http://schemas.microsoft.com/office/drawing/2010/main" val="0"/>
              </a:ext>
            </a:extLst>
          </a:blip>
          <a:srcRect l="10799" t="32740" r="31783" b="33437"/>
          <a:stretch/>
        </p:blipFill>
        <p:spPr>
          <a:xfrm>
            <a:off x="2987824" y="5697347"/>
            <a:ext cx="2736304" cy="705159"/>
          </a:xfrm>
          <a:prstGeom prst="rect">
            <a:avLst/>
          </a:prstGeom>
          <a:ln>
            <a:solidFill>
              <a:schemeClr val="bg1">
                <a:lumMod val="65000"/>
              </a:schemeClr>
            </a:solidFill>
          </a:ln>
        </p:spPr>
      </p:pic>
      <p:pic>
        <p:nvPicPr>
          <p:cNvPr id="9" name="Image 8">
            <a:extLst>
              <a:ext uri="{FF2B5EF4-FFF2-40B4-BE49-F238E27FC236}">
                <a16:creationId xmlns:a16="http://schemas.microsoft.com/office/drawing/2014/main" xmlns="" id="{812DD2F7-DAE4-8D48-8586-5D0ADB7207EC}"/>
              </a:ext>
            </a:extLst>
          </p:cNvPr>
          <p:cNvPicPr>
            <a:picLocks noChangeAspect="1"/>
          </p:cNvPicPr>
          <p:nvPr/>
        </p:nvPicPr>
        <p:blipFill rotWithShape="1">
          <a:blip r:embed="rId3">
            <a:extLst>
              <a:ext uri="{28A0092B-C50C-407E-A947-70E740481C1C}">
                <a14:useLocalDpi xmlns:a14="http://schemas.microsoft.com/office/drawing/2010/main" val="0"/>
              </a:ext>
            </a:extLst>
          </a:blip>
          <a:srcRect l="10798" t="66217" r="31594" b="729"/>
          <a:stretch/>
        </p:blipFill>
        <p:spPr>
          <a:xfrm>
            <a:off x="5724128" y="5697346"/>
            <a:ext cx="2769032" cy="695055"/>
          </a:xfrm>
          <a:prstGeom prst="rect">
            <a:avLst/>
          </a:prstGeom>
          <a:ln>
            <a:solidFill>
              <a:schemeClr val="bg1">
                <a:lumMod val="65000"/>
              </a:schemeClr>
            </a:solidFill>
          </a:ln>
        </p:spPr>
      </p:pic>
    </p:spTree>
    <p:extLst>
      <p:ext uri="{BB962C8B-B14F-4D97-AF65-F5344CB8AC3E}">
        <p14:creationId xmlns:p14="http://schemas.microsoft.com/office/powerpoint/2010/main" val="219410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t="5573" r="40025" b="5273"/>
          <a:stretch/>
        </p:blipFill>
        <p:spPr>
          <a:xfrm rot="16200000">
            <a:off x="2359897" y="-913916"/>
            <a:ext cx="4315687" cy="8820473"/>
          </a:xfrm>
          <a:prstGeom prst="rect">
            <a:avLst/>
          </a:prstGeom>
        </p:spPr>
      </p:pic>
      <p:sp>
        <p:nvSpPr>
          <p:cNvPr id="3" name="ZoneTexte 2"/>
          <p:cNvSpPr txBox="1"/>
          <p:nvPr/>
        </p:nvSpPr>
        <p:spPr>
          <a:xfrm>
            <a:off x="2963017" y="35179"/>
            <a:ext cx="3390673" cy="923330"/>
          </a:xfrm>
          <a:prstGeom prst="rect">
            <a:avLst/>
          </a:prstGeom>
          <a:noFill/>
        </p:spPr>
        <p:txBody>
          <a:bodyPr wrap="none" rtlCol="0">
            <a:spAutoFit/>
          </a:bodyPr>
          <a:lstStyle/>
          <a:p>
            <a:pPr algn="ctr"/>
            <a:r>
              <a:rPr lang="fr-FR" b="1" dirty="0">
                <a:solidFill>
                  <a:schemeClr val="tx2">
                    <a:lumMod val="60000"/>
                    <a:lumOff val="40000"/>
                  </a:schemeClr>
                </a:solidFill>
                <a:latin typeface="Bookman Old Style" panose="02050604050505020204" pitchFamily="18" charset="0"/>
              </a:rPr>
              <a:t>CARTE DE L’ETAT-MAJOR</a:t>
            </a:r>
          </a:p>
          <a:p>
            <a:pPr algn="ctr"/>
            <a:r>
              <a:rPr lang="fr-FR" b="1" dirty="0" smtClean="0">
                <a:solidFill>
                  <a:schemeClr val="tx2">
                    <a:lumMod val="60000"/>
                    <a:lumOff val="40000"/>
                  </a:schemeClr>
                </a:solidFill>
              </a:rPr>
              <a:t>Esves </a:t>
            </a:r>
            <a:r>
              <a:rPr lang="fr-FR" b="1" dirty="0">
                <a:solidFill>
                  <a:schemeClr val="tx2">
                    <a:lumMod val="60000"/>
                    <a:lumOff val="40000"/>
                  </a:schemeClr>
                </a:solidFill>
              </a:rPr>
              <a:t>et Follet</a:t>
            </a:r>
          </a:p>
          <a:p>
            <a:pPr algn="ctr"/>
            <a:r>
              <a:rPr lang="fr-FR" b="1" dirty="0">
                <a:solidFill>
                  <a:schemeClr val="tx2">
                    <a:lumMod val="60000"/>
                    <a:lumOff val="40000"/>
                  </a:schemeClr>
                </a:solidFill>
              </a:rPr>
              <a:t>(1818-1836)</a:t>
            </a:r>
          </a:p>
        </p:txBody>
      </p:sp>
      <p:sp>
        <p:nvSpPr>
          <p:cNvPr id="5" name="ZoneTexte 4"/>
          <p:cNvSpPr txBox="1"/>
          <p:nvPr/>
        </p:nvSpPr>
        <p:spPr>
          <a:xfrm>
            <a:off x="5896998" y="1124745"/>
            <a:ext cx="184731" cy="646331"/>
          </a:xfrm>
          <a:prstGeom prst="rect">
            <a:avLst/>
          </a:prstGeom>
          <a:noFill/>
        </p:spPr>
        <p:txBody>
          <a:bodyPr wrap="none" rtlCol="0">
            <a:spAutoFit/>
          </a:bodyPr>
          <a:lstStyle/>
          <a:p>
            <a:endParaRPr lang="fr-FR" dirty="0"/>
          </a:p>
          <a:p>
            <a:endParaRPr lang="fr-FR" dirty="0"/>
          </a:p>
        </p:txBody>
      </p:sp>
    </p:spTree>
    <p:extLst>
      <p:ext uri="{BB962C8B-B14F-4D97-AF65-F5344CB8AC3E}">
        <p14:creationId xmlns:p14="http://schemas.microsoft.com/office/powerpoint/2010/main" val="138074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8520" y="-243408"/>
            <a:ext cx="9144000" cy="1827635"/>
          </a:xfrm>
        </p:spPr>
        <p:txBody>
          <a:bodyPr>
            <a:normAutofit/>
          </a:bodyPr>
          <a:lstStyle/>
          <a:p>
            <a:r>
              <a:rPr lang="fr-FR" b="1" dirty="0" smtClean="0">
                <a:latin typeface="Bookman Old Style" panose="02050604050505020204" pitchFamily="18" charset="0"/>
              </a:rPr>
              <a:t>LES</a:t>
            </a:r>
            <a:r>
              <a:rPr lang="fr-FR" sz="2000" dirty="0" smtClean="0">
                <a:latin typeface="Bookman Old Style" panose="02050604050505020204" pitchFamily="18" charset="0"/>
              </a:rPr>
              <a:t> </a:t>
            </a:r>
            <a:r>
              <a:rPr lang="fr-FR" b="1" dirty="0" smtClean="0">
                <a:latin typeface="Bookman Old Style" panose="02050604050505020204" pitchFamily="18" charset="0"/>
              </a:rPr>
              <a:t>MOULINS DE BALESMES</a:t>
            </a:r>
            <a:endParaRPr lang="fr-FR" b="1" dirty="0">
              <a:latin typeface="Bookman Old Style" panose="02050604050505020204" pitchFamily="18" charset="0"/>
            </a:endParaRPr>
          </a:p>
        </p:txBody>
      </p:sp>
      <p:sp>
        <p:nvSpPr>
          <p:cNvPr id="3" name="Sous-titre 2"/>
          <p:cNvSpPr>
            <a:spLocks noGrp="1"/>
          </p:cNvSpPr>
          <p:nvPr>
            <p:ph type="subTitle" idx="1"/>
          </p:nvPr>
        </p:nvSpPr>
        <p:spPr>
          <a:xfrm>
            <a:off x="0" y="1124744"/>
            <a:ext cx="9036496" cy="2016224"/>
          </a:xfrm>
        </p:spPr>
        <p:txBody>
          <a:bodyPr>
            <a:noAutofit/>
          </a:bodyPr>
          <a:lstStyle/>
          <a:p>
            <a:r>
              <a:rPr lang="fr-FR" sz="2000" b="1" dirty="0" smtClean="0">
                <a:solidFill>
                  <a:schemeClr val="tx1"/>
                </a:solidFill>
                <a:latin typeface="Bookman Old Style" panose="02050604050505020204" pitchFamily="18" charset="0"/>
              </a:rPr>
              <a:t>Notre promenade à la recherche des moulins à eau a commencé tout près d’ici, sur les rives de l’</a:t>
            </a:r>
            <a:r>
              <a:rPr lang="fr-FR" sz="2000" b="1" dirty="0" err="1" smtClean="0">
                <a:solidFill>
                  <a:schemeClr val="tx1"/>
                </a:solidFill>
                <a:latin typeface="Bookman Old Style" panose="02050604050505020204" pitchFamily="18" charset="0"/>
              </a:rPr>
              <a:t>Esves</a:t>
            </a:r>
            <a:r>
              <a:rPr lang="fr-FR" sz="2000" b="1" dirty="0" smtClean="0">
                <a:solidFill>
                  <a:schemeClr val="tx1"/>
                </a:solidFill>
                <a:latin typeface="Bookman Old Style" panose="02050604050505020204" pitchFamily="18" charset="0"/>
              </a:rPr>
              <a:t> et du Follet. En effet, c’est sur ces deux cours d’eau que s’est installée l’activité des meuniers, en retrait des eaux parfois mouvementées de la Creuse.</a:t>
            </a:r>
            <a:endParaRPr lang="fr-FR" sz="2000" b="1"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228712093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11315</TotalTime>
  <Words>1044</Words>
  <Application>Microsoft Office PowerPoint</Application>
  <PresentationFormat>Affichage à l'écran (4:3)</PresentationFormat>
  <Paragraphs>178</Paragraphs>
  <Slides>25</Slides>
  <Notes>1</Notes>
  <HiddenSlides>0</HiddenSlides>
  <MMClips>0</MMClips>
  <ScaleCrop>false</ScaleCrop>
  <HeadingPairs>
    <vt:vector size="4" baseType="variant">
      <vt:variant>
        <vt:lpstr>Thème</vt:lpstr>
      </vt:variant>
      <vt:variant>
        <vt:i4>1</vt:i4>
      </vt:variant>
      <vt:variant>
        <vt:lpstr>Titres des diapositives</vt:lpstr>
      </vt:variant>
      <vt:variant>
        <vt:i4>25</vt:i4>
      </vt:variant>
    </vt:vector>
  </HeadingPairs>
  <TitlesOfParts>
    <vt:vector size="26" baseType="lpstr">
      <vt:lpstr>Thème Office</vt:lpstr>
      <vt:lpstr>  ENTRE CREUSE ET CLAISE AU FIL DES RIVIèRES  </vt:lpstr>
      <vt:lpstr>ou</vt:lpstr>
      <vt:lpstr>Présentation PowerPoint</vt:lpstr>
      <vt:lpstr>Présentation PowerPoint</vt:lpstr>
      <vt:lpstr>Présentation PowerPoint</vt:lpstr>
      <vt:lpstr>Présentation PowerPoint</vt:lpstr>
      <vt:lpstr>Présentation PowerPoint</vt:lpstr>
      <vt:lpstr>Présentation PowerPoint</vt:lpstr>
      <vt:lpstr>LES MOULINS DE BALESMES</vt:lpstr>
      <vt:lpstr>LES MOULINS DE L’ESVES CADASTRE 1833</vt:lpstr>
      <vt:lpstr>LES MOULINS DE L’ESVES CADASTRE 1833</vt:lpstr>
      <vt:lpstr>LES MOULINS DE L’ESVES </vt:lpstr>
      <vt:lpstr>LES MOULINS DE L’ESVES CADASTRE 1833</vt:lpstr>
      <vt:lpstr>LES MOULINS DU FOLLET CADASTRE 1833</vt:lpstr>
      <vt:lpstr>LES MOULINS DU FOLLET CADASTRE 1833 </vt:lpstr>
      <vt:lpstr>LES MEUNIERS (d’après les listes nominatives des recensements de population) 1836 à 1911  LE MOULIN DE FOLLET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Autour des moulins, d’autres sujets d’étude s’offrent à nous...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colette</dc:creator>
  <cp:lastModifiedBy>colette</cp:lastModifiedBy>
  <cp:revision>289</cp:revision>
  <cp:lastPrinted>2017-07-19T13:35:48Z</cp:lastPrinted>
  <dcterms:created xsi:type="dcterms:W3CDTF">2017-04-25T15:56:37Z</dcterms:created>
  <dcterms:modified xsi:type="dcterms:W3CDTF">2018-02-18T18:38:40Z</dcterms:modified>
</cp:coreProperties>
</file>